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12192000" cy="6858000"/>
  <p:embeddedFontLst>
    <p:embeddedFont>
      <p:font typeface="Average"/>
      <p:regular r:id="rId14"/>
    </p:embeddedFont>
    <p:embeddedFont>
      <p:font typeface="Oswald"/>
      <p:regular r:id="rId15"/>
      <p:bold r:id="rId16"/>
    </p:embeddedFon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ZdmUMNy0oU5DigxwhQRb6awcx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7" Type="http://schemas.openxmlformats.org/officeDocument/2006/relationships/font" Target="fonts/CenturyGothic-regular.fntdata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39769d701a_0_218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139769d701a_0_218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g139769d701a_0_218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139769d701a_0_21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g139769d701a_0_218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139769d701a_0_218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139769d701a_0_21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9769d701a_0_258"/>
          <p:cNvSpPr txBox="1"/>
          <p:nvPr>
            <p:ph hasCustomPrompt="1"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139769d701a_0_258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g139769d701a_0_25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9769d701a_0_26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9769d701a_0_264"/>
          <p:cNvSpPr txBox="1"/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b="1" i="0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7" name="Google Shape;57;g139769d701a_0_264"/>
          <p:cNvSpPr txBox="1"/>
          <p:nvPr>
            <p:ph idx="1" type="body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/>
        </p:txBody>
      </p:sp>
      <p:sp>
        <p:nvSpPr>
          <p:cNvPr id="58" name="Google Shape;58;g139769d701a_0_264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139769d701a_0_264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139769d701a_0_264"/>
          <p:cNvSpPr txBox="1"/>
          <p:nvPr>
            <p:ph idx="12" type="sldNum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39769d701a_0_226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139769d701a_0_226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39769d701a_0_2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g139769d701a_0_22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139769d701a_0_22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39769d701a_0_2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" name="Google Shape;26;g139769d701a_0_23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139769d701a_0_23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139769d701a_0_23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9769d701a_0_23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" name="Google Shape;31;g139769d701a_0_23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39769d701a_0_24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139769d701a_0_24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139769d701a_0_24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9769d701a_0_245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g139769d701a_0_24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9769d701a_0_24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g139769d701a_0_24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g139769d701a_0_248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3" name="Google Shape;43;g139769d701a_0_248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g139769d701a_0_248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g139769d701a_0_24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39769d701a_0_255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g139769d701a_0_25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9769d701a_0_2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139769d701a_0_2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g139769d701a_0_21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mokykla2030.lt/ugdymo-turinio-atnaujinimas/" TargetMode="External"/><Relationship Id="rId4" Type="http://schemas.openxmlformats.org/officeDocument/2006/relationships/hyperlink" Target="https://www.emokykla.lt/bendrasis/bendruju-programu-projektai2?fbclid=IwAR2U-WMwUtQTdRHcgIUDOFXuzcTh93XxKCOWnnllVY5cpd0dg_9hdh8DeHs" TargetMode="External"/><Relationship Id="rId5" Type="http://schemas.openxmlformats.org/officeDocument/2006/relationships/hyperlink" Target="https://www.emokykla.lt/bendrasis/bendruju-programu-projektai2?fbclid=IwAR2U-WMwUtQTdRHcgIUDOFXuzcTh93XxKCOWnnllVY5cpd0dg_9hdh8DeHs" TargetMode="External"/><Relationship Id="rId6" Type="http://schemas.openxmlformats.org/officeDocument/2006/relationships/hyperlink" Target="https://www.emokykla.lt/bendrasis/bendruju-programu-projektai2?fbclid=IwAR2U-WMwUtQTdRHcgIUDOFXuzcTh93XxKCOWnnllVY5cpd0dg_9hdh8DeHs" TargetMode="External"/><Relationship Id="rId7" Type="http://schemas.openxmlformats.org/officeDocument/2006/relationships/hyperlink" Target="https://www.mokykla2030.lt/susitikimai-ir-pristatymai/" TargetMode="External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7B6C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" name="Google Shape;67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68" name="Google Shape;6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"/>
            <p:cNvSpPr/>
            <p:nvPr/>
          </p:nvSpPr>
          <p:spPr>
            <a:xfrm>
              <a:off x="1304925" y="1266825"/>
              <a:ext cx="9582150" cy="4305300"/>
            </a:xfrm>
            <a:custGeom>
              <a:rect b="b" l="l" r="r" t="t"/>
              <a:pathLst>
                <a:path extrusionOk="0" h="4305300" w="958215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452625" y="1414526"/>
              <a:ext cx="9296400" cy="4038600"/>
            </a:xfrm>
            <a:custGeom>
              <a:rect b="b" l="l" r="r" t="t"/>
              <a:pathLst>
                <a:path extrusionOk="0" h="4038600" w="929640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cap="flat" cmpd="sng" w="9525">
              <a:solidFill>
                <a:srgbClr val="BBD0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5133975" y="1266825"/>
              <a:ext cx="1924050" cy="733425"/>
            </a:xfrm>
            <a:custGeom>
              <a:rect b="b" l="l" r="r" t="t"/>
              <a:pathLst>
                <a:path extrusionOk="0" h="733425" w="192405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5253101" y="1271651"/>
              <a:ext cx="1695450" cy="647700"/>
            </a:xfrm>
            <a:custGeom>
              <a:rect b="b" l="l" r="r" t="t"/>
              <a:pathLst>
                <a:path extrusionOk="0" h="647700" w="1695450">
                  <a:moveTo>
                    <a:pt x="0" y="0"/>
                  </a:moveTo>
                  <a:lnTo>
                    <a:pt x="0" y="640079"/>
                  </a:lnTo>
                </a:path>
                <a:path extrusionOk="0" h="647700" w="1695450">
                  <a:moveTo>
                    <a:pt x="1695450" y="0"/>
                  </a:moveTo>
                  <a:lnTo>
                    <a:pt x="1695450" y="640079"/>
                  </a:lnTo>
                </a:path>
                <a:path extrusionOk="0" h="647700" w="169545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cap="flat" cmpd="sng" w="9525">
              <a:solidFill>
                <a:srgbClr val="D3EA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3" name="Google Shape;73;p1"/>
          <p:cNvSpPr txBox="1"/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ctr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rents Have The Right to Know What Their Kids Are Learning - South Boston  Today" id="74" name="Google Shape;7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7B6C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025">
            <a:spAutoFit/>
          </a:bodyPr>
          <a:lstStyle/>
          <a:p>
            <a:pPr indent="0" lvl="0" marL="12700" marR="5080" rtl="0" algn="l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81" name="Google Shape;81;p2"/>
            <p:cNvSpPr/>
            <p:nvPr/>
          </p:nvSpPr>
          <p:spPr>
            <a:xfrm>
              <a:off x="5476875" y="619125"/>
              <a:ext cx="5495925" cy="5505450"/>
            </a:xfrm>
            <a:custGeom>
              <a:rect b="b" l="l" r="r" t="t"/>
              <a:pathLst>
                <a:path extrusionOk="0" h="5505450" w="5495925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96051" y="1147826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996051" y="1147826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4" name="Google Shape;84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-228600" lvl="0" marL="241300" marR="508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" name="Google Shape;85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86" name="Google Shape;86;p2"/>
            <p:cNvSpPr/>
            <p:nvPr/>
          </p:nvSpPr>
          <p:spPr>
            <a:xfrm>
              <a:off x="8310626" y="1147825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10626" y="1147825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88" name="Google Shape;88;p2"/>
          <p:cNvSpPr txBox="1"/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-2539" lvl="0" marL="12700" marR="508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89" name="Google Shape;89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90" name="Google Shape;90;p2"/>
            <p:cNvSpPr/>
            <p:nvPr/>
          </p:nvSpPr>
          <p:spPr>
            <a:xfrm>
              <a:off x="5996051" y="3462401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96051" y="3462401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2" name="Google Shape;92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0" lvl="0" marL="12700" marR="508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94" name="Google Shape;94;p2"/>
            <p:cNvSpPr/>
            <p:nvPr/>
          </p:nvSpPr>
          <p:spPr>
            <a:xfrm>
              <a:off x="8310626" y="3462401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310626" y="3462401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96" name="Google Shape;96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7620" lvl="0" marL="12700" marR="5080" rtl="0" algn="ctr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9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03" name="Google Shape;103;p3"/>
            <p:cNvSpPr/>
            <p:nvPr/>
          </p:nvSpPr>
          <p:spPr>
            <a:xfrm>
              <a:off x="2390838" y="3533267"/>
              <a:ext cx="7600950" cy="1304290"/>
            </a:xfrm>
            <a:custGeom>
              <a:rect b="b" l="l" r="r" t="t"/>
              <a:pathLst>
                <a:path extrusionOk="0" h="1304289" w="7600950">
                  <a:moveTo>
                    <a:pt x="7600950" y="0"/>
                  </a:moveTo>
                  <a:lnTo>
                    <a:pt x="7600950" y="275209"/>
                  </a:lnTo>
                </a:path>
                <a:path extrusionOk="0" h="1304289" w="7600950">
                  <a:moveTo>
                    <a:pt x="0" y="0"/>
                  </a:moveTo>
                  <a:lnTo>
                    <a:pt x="0" y="265684"/>
                  </a:lnTo>
                </a:path>
                <a:path extrusionOk="0" h="1304289" w="7600950">
                  <a:moveTo>
                    <a:pt x="1924050" y="0"/>
                  </a:moveTo>
                  <a:lnTo>
                    <a:pt x="1924050" y="1294384"/>
                  </a:lnTo>
                </a:path>
                <a:path extrusionOk="0" h="1304289" w="7600950">
                  <a:moveTo>
                    <a:pt x="3781425" y="0"/>
                  </a:moveTo>
                  <a:lnTo>
                    <a:pt x="3781425" y="265684"/>
                  </a:lnTo>
                </a:path>
                <a:path extrusionOk="0" h="1304289" w="760095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cap="flat" cmpd="sng" w="730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1011407" y="2076957"/>
              <a:ext cx="800100" cy="1457325"/>
            </a:xfrm>
            <a:custGeom>
              <a:rect b="b" l="l" r="r" t="t"/>
              <a:pathLst>
                <a:path extrusionOk="0" h="1457325" w="80010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501881" y="2472308"/>
              <a:ext cx="314325" cy="676275"/>
            </a:xfrm>
            <a:custGeom>
              <a:rect b="b" l="l" r="r" t="t"/>
              <a:pathLst>
                <a:path extrusionOk="0" h="676275" w="314325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501881" y="2472308"/>
              <a:ext cx="314325" cy="676275"/>
            </a:xfrm>
            <a:custGeom>
              <a:rect b="b" l="l" r="r" t="t"/>
              <a:pathLst>
                <a:path extrusionOk="0" h="676275" w="314325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cap="flat" cmpd="sng" w="9525">
              <a:solidFill>
                <a:srgbClr val="3735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533525" y="2066925"/>
              <a:ext cx="1771014" cy="1466850"/>
            </a:xfrm>
            <a:custGeom>
              <a:rect b="b" l="l" r="r" t="t"/>
              <a:pathLst>
                <a:path extrusionOk="0" h="1466850" w="1771014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67151" y="2071751"/>
              <a:ext cx="0" cy="1466215"/>
            </a:xfrm>
            <a:custGeom>
              <a:rect b="b" l="l" r="r" t="t"/>
              <a:pathLst>
                <a:path extrusionOk="0" h="1466214" w="12000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409950" y="2066925"/>
              <a:ext cx="1790064" cy="1466850"/>
            </a:xfrm>
            <a:custGeom>
              <a:rect b="b" l="l" r="r" t="t"/>
              <a:pathLst>
                <a:path extrusionOk="0" h="1466850" w="1790064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6375" y="2076450"/>
              <a:ext cx="1818639" cy="1457325"/>
            </a:xfrm>
            <a:custGeom>
              <a:rect b="b" l="l" r="r" t="t"/>
              <a:pathLst>
                <a:path extrusionOk="0" h="1457325" w="181864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191375" y="2066925"/>
              <a:ext cx="1828164" cy="1466850"/>
            </a:xfrm>
            <a:custGeom>
              <a:rect b="b" l="l" r="r" t="t"/>
              <a:pathLst>
                <a:path extrusionOk="0" h="1466850" w="1828165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67169" y="2067432"/>
              <a:ext cx="971550" cy="1466850"/>
            </a:xfrm>
            <a:custGeom>
              <a:rect b="b" l="l" r="r" t="t"/>
              <a:pathLst>
                <a:path extrusionOk="0" h="1466850" w="97155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200275" y="2486024"/>
              <a:ext cx="6120130" cy="609600"/>
            </a:xfrm>
            <a:custGeom>
              <a:rect b="b" l="l" r="r" t="t"/>
              <a:pathLst>
                <a:path extrusionOk="0" h="609600" w="612013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extrusionOk="0" h="609600" w="612013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extrusionOk="0" h="609600" w="612013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4" name="Google Shape;11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-667385" lvl="0" marL="6794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361950" lvl="0" marL="393700" marR="3879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22" name="Google Shape;122;p3"/>
            <p:cNvSpPr/>
            <p:nvPr/>
          </p:nvSpPr>
          <p:spPr>
            <a:xfrm>
              <a:off x="5928486" y="2561208"/>
              <a:ext cx="531495" cy="447675"/>
            </a:xfrm>
            <a:custGeom>
              <a:rect b="b" l="l" r="r" t="t"/>
              <a:pathLst>
                <a:path extrusionOk="0" h="447675" w="531495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extrusionOk="0" h="447675" w="531495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extrusionOk="0" h="447675" w="531495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extrusionOk="0" h="447675" w="531495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extrusionOk="0" h="447675" w="531495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extrusionOk="0" h="447675" w="531495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9096375" y="2076450"/>
              <a:ext cx="1828164" cy="1457325"/>
            </a:xfrm>
            <a:custGeom>
              <a:rect b="b" l="l" r="r" t="t"/>
              <a:pathLst>
                <a:path extrusionOk="0" h="1457325" w="1828165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9686925" y="2552700"/>
              <a:ext cx="685165" cy="637540"/>
            </a:xfrm>
            <a:custGeom>
              <a:rect b="b" l="l" r="r" t="t"/>
              <a:pathLst>
                <a:path extrusionOk="0" h="637539" w="685165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extrusionOk="0" h="637539" w="685165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extrusionOk="0" h="637539" w="685165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extrusionOk="0" h="637539" w="685165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64770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3"/>
          <p:cNvSpPr txBox="1"/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74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" rtl="0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b="0"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7842250" y="1141054"/>
            <a:ext cx="3723640" cy="1263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075">
            <a:spAutoFit/>
          </a:bodyPr>
          <a:lstStyle/>
          <a:p>
            <a:pPr indent="0" lvl="0" marL="1441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Pažinimo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5080" rtl="0" algn="l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8197215" y="2454378"/>
            <a:ext cx="3526790" cy="1649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25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Pilietiškumo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0320" marR="153035" rtl="0" algn="l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vertybės, nuostatos, supratimas ir praktinio veikimo gebėjimai, įgalinantys ugdyt is pilietinį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032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tapatumą ir st iprinti pilietinę galią, kartu su kitais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032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kūrybiškai ir socialiai atsakingai kurti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032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demokrat išką visuomenę, st iprinti Lietuvos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032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valstybingumą tarptautinėje bendrijoje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31825" y="1008792"/>
            <a:ext cx="3631565" cy="1256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850">
            <a:spAutoFit/>
          </a:bodyPr>
          <a:lstStyle/>
          <a:p>
            <a:pPr indent="0" lvl="0" marL="3219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Komunikavimo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247650" lvl="0" marL="12700" marR="5080" rtl="0" algn="r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asmens gebėjimai kurti, perduot i ir suprasti žinias (faktus, požiūrius ar asmenines nuostatas) etiškai naudojant is verbalinėmis ir neverbalinėmis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8255" rtl="0" algn="r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priemonėmis ir technologijomis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57847" y="2811081"/>
            <a:ext cx="3371850" cy="1409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40640" rtl="0" algn="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Socialinė, emocinė ir sveikos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41910" rtl="0" algn="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gyvensenos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381000" lvl="0" marL="12700" marR="5080" rtl="0" algn="r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88060" y="4640262"/>
            <a:ext cx="3495040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1401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Kūrybiškumo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" lvl="0" marL="41275" marR="5080" rtl="0" algn="r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gebėjimas tyrinėti, generuoti, kurti, vertinti sau ir kit iems reikšmingas kūrybines idėjas, produkt us,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508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problemų sprendimus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/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355335" y="3097212"/>
            <a:ext cx="1481455" cy="243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703445" y="4252862"/>
            <a:ext cx="7114540" cy="2228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7475">
            <a:spAutoFit/>
          </a:bodyPr>
          <a:lstStyle/>
          <a:p>
            <a:pPr indent="0" lvl="0" marL="302387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Kultūrinė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978785" marR="5080" rtl="0" algn="just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21590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Skaitmeninė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l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asmens gebėjimas pažinti ir įvaldyt 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marR="3598545" rtl="0" algn="l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skaitmenines technologijas, krit iškai ir atsakingai naudot is jomis mokantis, dirbant ir dalyvaujant visuomenės gyvenime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7400" y="1126474"/>
            <a:ext cx="8545741" cy="4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990600" y="508215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Įtraukiojo ugdymo kontekstas atnaujinant ugdymo turinį</a:t>
            </a:r>
            <a:endParaRPr b="1" sz="2800">
              <a:solidFill>
                <a:schemeClr val="lt1"/>
              </a:solidFill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199597"/>
            <a:ext cx="5709447" cy="4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4247" y="1200474"/>
            <a:ext cx="5918504" cy="44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381000" y="5876000"/>
            <a:ext cx="1143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https://www.mokykla2030.lt/wp-content/uploads/2021/06/DEMESYS-KIEKVIENO-MOKINIO-MOKYMUISI-IR-PAZANGAI.pdf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8299" y="843707"/>
            <a:ext cx="9382582" cy="517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016919" y="6096000"/>
            <a:ext cx="88439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https://www.mokykla2030.lt/wp-content/uploads/2021/11/UTA-soc.-partneryste.pdf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E5F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1143000" y="2438400"/>
            <a:ext cx="104394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https://www.mokykla2030.lt/ugdymo-turinio-atnaujinimas/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IwAR2U-WMwUtQTdRHcgIUDOFXuzcTh93XxKCOWnnllVY5cpd0dg</a:t>
            </a:r>
            <a:r>
              <a:rPr lang="en-GB" sz="18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_9hdh8DeHs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2362200" y="619035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Daugiau apie ugdymo turinio atnaujinimą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7022" y="5029200"/>
            <a:ext cx="11437956" cy="149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2021-12-22T23:50:15Z</dcterms:created>
  <dc:creator>Kristina Paulikė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