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6"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D292-0E37-413C-9A4B-02B5E557C0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229F42C-34CC-4338-A4C9-E677F69F6D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E5D2D9-A410-4B8B-8A9F-3D888DC17802}"/>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5" name="Footer Placeholder 4">
            <a:extLst>
              <a:ext uri="{FF2B5EF4-FFF2-40B4-BE49-F238E27FC236}">
                <a16:creationId xmlns:a16="http://schemas.microsoft.com/office/drawing/2014/main" id="{DAEC3C42-CBBD-4C91-B567-6E5B7E313C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F08FCC-2273-465A-8B50-3D4B7EBF5511}"/>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82567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1A2A8-4618-40AC-A984-D569A98291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BE1A32-8FA7-4308-AB43-2DC168CE8A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D443BF-B049-4538-929B-F57A125CAA40}"/>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5" name="Footer Placeholder 4">
            <a:extLst>
              <a:ext uri="{FF2B5EF4-FFF2-40B4-BE49-F238E27FC236}">
                <a16:creationId xmlns:a16="http://schemas.microsoft.com/office/drawing/2014/main" id="{E44FD0A6-2369-4D60-AD19-CDAA9B7F5A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16AA92-5589-4ED8-9ED0-5D0965B1FF74}"/>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2613639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2868DC-F677-464C-BB7C-083502BBBA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FED038-9F99-49E4-970F-0F3E5E3D87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F21C1A-DDDD-4BBB-963B-6AF733839D0A}"/>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5" name="Footer Placeholder 4">
            <a:extLst>
              <a:ext uri="{FF2B5EF4-FFF2-40B4-BE49-F238E27FC236}">
                <a16:creationId xmlns:a16="http://schemas.microsoft.com/office/drawing/2014/main" id="{66A62098-87EE-4119-BC15-841D627929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E96ECE-8DDA-4338-A4EF-193655554DA4}"/>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3854618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F9E50-824E-4943-AD7E-25B1ADC88D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025305-A127-4B73-A8EF-7C7D57AECE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F64993-1F10-4E8E-89C4-A6950D3EA543}"/>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5" name="Footer Placeholder 4">
            <a:extLst>
              <a:ext uri="{FF2B5EF4-FFF2-40B4-BE49-F238E27FC236}">
                <a16:creationId xmlns:a16="http://schemas.microsoft.com/office/drawing/2014/main" id="{ED439289-3030-4707-BC05-8B35900165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566C8E-1020-4625-81F3-612DE1F83F79}"/>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848247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F31A3-81EF-4F5D-A4A3-62E13EB79B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1D5039-0ED3-482A-9372-2B83BF057A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E42C55-76CD-42A0-BE7F-78ED18A22A7D}"/>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5" name="Footer Placeholder 4">
            <a:extLst>
              <a:ext uri="{FF2B5EF4-FFF2-40B4-BE49-F238E27FC236}">
                <a16:creationId xmlns:a16="http://schemas.microsoft.com/office/drawing/2014/main" id="{D80CB3C1-BFD0-4CB2-A413-09D22D6045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A17F20-5E40-455F-8E1A-38B4EA6F8F94}"/>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2316532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92F2F-A59C-43F3-A171-75B6E50CC0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A75F2F-9947-4BF4-B8AE-1CE7F20A0C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229D72-D2F5-4A33-B612-0C4F509EA6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6ECA1D-1A2C-4F6F-BA25-C2DED05E037C}"/>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6" name="Footer Placeholder 5">
            <a:extLst>
              <a:ext uri="{FF2B5EF4-FFF2-40B4-BE49-F238E27FC236}">
                <a16:creationId xmlns:a16="http://schemas.microsoft.com/office/drawing/2014/main" id="{C2FAE9D1-587A-4C82-B76D-37C4EF63BF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079EC1-F5C1-47F1-8B60-769F799D72CE}"/>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3929678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83E97-E3D2-4A15-8C01-0D80A1A2B52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5D109F-FFC5-4A7A-BF79-D7A4D81EBA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B5B87A-81D1-45B8-9EAE-FB04871DD6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3AB55-1593-46D5-978D-559A8BD32B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D516D8-857A-4393-BA6D-51AAF8642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84A7B7-E875-4477-AF8A-47A7745D424F}"/>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8" name="Footer Placeholder 7">
            <a:extLst>
              <a:ext uri="{FF2B5EF4-FFF2-40B4-BE49-F238E27FC236}">
                <a16:creationId xmlns:a16="http://schemas.microsoft.com/office/drawing/2014/main" id="{F003384A-447E-42F5-BB7B-7C0A952288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79FB432-65FD-4668-B0E0-B470C5AB8CB7}"/>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3127807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FA3AB-CB82-4559-B719-39B2FE90AD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CFA1396-C6DC-43C8-A7EE-43FDF4345439}"/>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4" name="Footer Placeholder 3">
            <a:extLst>
              <a:ext uri="{FF2B5EF4-FFF2-40B4-BE49-F238E27FC236}">
                <a16:creationId xmlns:a16="http://schemas.microsoft.com/office/drawing/2014/main" id="{804385DD-FCCF-40CD-8E57-D82A6E68A4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72C358-0BE4-41C9-AA1A-AF16886629EE}"/>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2623033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1661EF-145C-4CE9-B27A-98E7F02B19CE}"/>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3" name="Footer Placeholder 2">
            <a:extLst>
              <a:ext uri="{FF2B5EF4-FFF2-40B4-BE49-F238E27FC236}">
                <a16:creationId xmlns:a16="http://schemas.microsoft.com/office/drawing/2014/main" id="{6D0CFEAF-E7D8-4536-A6D4-2DA48B82E7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C2571A-2BC4-4592-A552-518EF9BBE7E2}"/>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2204844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F6F35-5F4F-445E-A459-290E9F89B2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E7C8CC-D96B-4E72-B14A-66BDC583CD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EDCECA-0068-401F-9D65-0339BC16E0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19DA8D-0704-431B-8EA7-F83916D5B678}"/>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6" name="Footer Placeholder 5">
            <a:extLst>
              <a:ext uri="{FF2B5EF4-FFF2-40B4-BE49-F238E27FC236}">
                <a16:creationId xmlns:a16="http://schemas.microsoft.com/office/drawing/2014/main" id="{6BC9B467-D72D-4EE8-AF4E-4637FEBD71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31A1E7-90AD-41E5-9877-B9B811373722}"/>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674800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D5AA7-625F-4D4A-8ED5-CEDD644475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D822370-C3A9-4F06-BF0E-C9E78F5395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30D1B2C-A0C6-4A3D-B3DA-0E8A32196A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683180-061B-4D63-8DCC-9B2D9B6B08D8}"/>
              </a:ext>
            </a:extLst>
          </p:cNvPr>
          <p:cNvSpPr>
            <a:spLocks noGrp="1"/>
          </p:cNvSpPr>
          <p:nvPr>
            <p:ph type="dt" sz="half" idx="10"/>
          </p:nvPr>
        </p:nvSpPr>
        <p:spPr/>
        <p:txBody>
          <a:bodyPr/>
          <a:lstStyle/>
          <a:p>
            <a:fld id="{2DACB0A3-B81B-40BA-926E-68750ECB11F4}" type="datetimeFigureOut">
              <a:rPr lang="en-US" smtClean="0"/>
              <a:t>3/2/2022</a:t>
            </a:fld>
            <a:endParaRPr lang="en-US"/>
          </a:p>
        </p:txBody>
      </p:sp>
      <p:sp>
        <p:nvSpPr>
          <p:cNvPr id="6" name="Footer Placeholder 5">
            <a:extLst>
              <a:ext uri="{FF2B5EF4-FFF2-40B4-BE49-F238E27FC236}">
                <a16:creationId xmlns:a16="http://schemas.microsoft.com/office/drawing/2014/main" id="{C7987918-B31A-48B6-966F-FEADEBF114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4DA558-C055-4CF3-A459-5804A03A61CA}"/>
              </a:ext>
            </a:extLst>
          </p:cNvPr>
          <p:cNvSpPr>
            <a:spLocks noGrp="1"/>
          </p:cNvSpPr>
          <p:nvPr>
            <p:ph type="sldNum" sz="quarter" idx="12"/>
          </p:nvPr>
        </p:nvSpPr>
        <p:spPr/>
        <p:txBody>
          <a:bodyPr/>
          <a:lstStyle/>
          <a:p>
            <a:fld id="{EAFBEB28-7A3A-496E-89F9-9B21CB761C2E}" type="slidenum">
              <a:rPr lang="en-US" smtClean="0"/>
              <a:t>‹#›</a:t>
            </a:fld>
            <a:endParaRPr lang="en-US"/>
          </a:p>
        </p:txBody>
      </p:sp>
    </p:spTree>
    <p:extLst>
      <p:ext uri="{BB962C8B-B14F-4D97-AF65-F5344CB8AC3E}">
        <p14:creationId xmlns:p14="http://schemas.microsoft.com/office/powerpoint/2010/main" val="1466584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5B2246-D871-4F15-BD55-38BE7831EB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DBB780-7721-4913-AA34-95B1C861B1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B58083-A9E8-4CB1-82FF-24BCEFB245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CB0A3-B81B-40BA-926E-68750ECB11F4}" type="datetimeFigureOut">
              <a:rPr lang="en-US" smtClean="0"/>
              <a:t>3/2/2022</a:t>
            </a:fld>
            <a:endParaRPr lang="en-US"/>
          </a:p>
        </p:txBody>
      </p:sp>
      <p:sp>
        <p:nvSpPr>
          <p:cNvPr id="5" name="Footer Placeholder 4">
            <a:extLst>
              <a:ext uri="{FF2B5EF4-FFF2-40B4-BE49-F238E27FC236}">
                <a16:creationId xmlns:a16="http://schemas.microsoft.com/office/drawing/2014/main" id="{C125EE7B-7ACB-44DA-9C7D-2D56B30D80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0C606B-419F-45E3-9840-76F206EA17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FBEB28-7A3A-496E-89F9-9B21CB761C2E}" type="slidenum">
              <a:rPr lang="en-US" smtClean="0"/>
              <a:t>‹#›</a:t>
            </a:fld>
            <a:endParaRPr lang="en-US"/>
          </a:p>
        </p:txBody>
      </p:sp>
    </p:spTree>
    <p:extLst>
      <p:ext uri="{BB962C8B-B14F-4D97-AF65-F5344CB8AC3E}">
        <p14:creationId xmlns:p14="http://schemas.microsoft.com/office/powerpoint/2010/main" val="192384749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acebook.com/www.missing.lt"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98922-21FB-4F26-8B95-68AB6D2E315A}"/>
              </a:ext>
            </a:extLst>
          </p:cNvPr>
          <p:cNvSpPr>
            <a:spLocks noGrp="1"/>
          </p:cNvSpPr>
          <p:nvPr>
            <p:ph type="ctrTitle"/>
          </p:nvPr>
        </p:nvSpPr>
        <p:spPr>
          <a:xfrm>
            <a:off x="1524000" y="1600201"/>
            <a:ext cx="9144000" cy="2536792"/>
          </a:xfrm>
        </p:spPr>
        <p:txBody>
          <a:bodyPr>
            <a:normAutofit/>
          </a:bodyPr>
          <a:lstStyle/>
          <a:p>
            <a:r>
              <a:rPr lang="lt-LT" sz="3600" b="1" dirty="0">
                <a:latin typeface="Times New Roman" panose="02020603050405020304" pitchFamily="18" charset="0"/>
                <a:cs typeface="Times New Roman" panose="02020603050405020304" pitchFamily="18" charset="0"/>
              </a:rPr>
              <a:t>Vaikai – raktas į visuomenę be smurto: kompleksinė pagalba nuo smurto nukentėjusiems vaikams, smurto liudytojams ir jų šeimoms</a:t>
            </a:r>
            <a:endParaRPr lang="en-US" sz="36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9AF6651C-14AE-4B2F-81AD-48BC6D60F656}"/>
              </a:ext>
            </a:extLst>
          </p:cNvPr>
          <p:cNvSpPr>
            <a:spLocks noGrp="1"/>
          </p:cNvSpPr>
          <p:nvPr>
            <p:ph type="subTitle" idx="1"/>
          </p:nvPr>
        </p:nvSpPr>
        <p:spPr>
          <a:xfrm>
            <a:off x="1524000" y="4840549"/>
            <a:ext cx="9144000" cy="417250"/>
          </a:xfrm>
        </p:spPr>
        <p:txBody>
          <a:bodyPr>
            <a:normAutofit/>
          </a:bodyPr>
          <a:lstStyle/>
          <a:p>
            <a:pPr algn="r"/>
            <a:r>
              <a:rPr lang="lt-LT" sz="2000" dirty="0">
                <a:latin typeface="Times New Roman" panose="02020603050405020304" pitchFamily="18" charset="0"/>
                <a:cs typeface="Times New Roman" panose="02020603050405020304" pitchFamily="18" charset="0"/>
              </a:rPr>
              <a:t>Dingusių žmonių šeimų paramos centras </a:t>
            </a:r>
            <a:endParaRPr lang="en-US" sz="2000"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89CF6359-9FF7-4E33-8681-9F4512CECB2E}"/>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11" name="Oval 10">
            <a:extLst>
              <a:ext uri="{FF2B5EF4-FFF2-40B4-BE49-F238E27FC236}">
                <a16:creationId xmlns:a16="http://schemas.microsoft.com/office/drawing/2014/main" id="{170B2915-4908-4AF1-80FB-D2E520D8F188}"/>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2C70B1DE-C98C-4473-B749-3CAB311F27DD}"/>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E11CCB7-8544-4E8C-ABFC-8DFFFE7088A4}"/>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0CACE44A-F840-4BA7-B8A5-C20EF76CB1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22" name="Picture 21">
            <a:extLst>
              <a:ext uri="{FF2B5EF4-FFF2-40B4-BE49-F238E27FC236}">
                <a16:creationId xmlns:a16="http://schemas.microsoft.com/office/drawing/2014/main" id="{EB6A2DC5-5378-4685-84CF-01AF497CB2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spTree>
    <p:extLst>
      <p:ext uri="{BB962C8B-B14F-4D97-AF65-F5344CB8AC3E}">
        <p14:creationId xmlns:p14="http://schemas.microsoft.com/office/powerpoint/2010/main" val="2873013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45E78ED5-3897-4FA9-899B-C11703D6396E}"/>
              </a:ext>
            </a:extLst>
          </p:cNvPr>
          <p:cNvSpPr>
            <a:spLocks noGrp="1"/>
          </p:cNvSpPr>
          <p:nvPr>
            <p:ph type="ctrTitle"/>
          </p:nvPr>
        </p:nvSpPr>
        <p:spPr>
          <a:xfrm>
            <a:off x="1524000" y="690465"/>
            <a:ext cx="9144000" cy="2090057"/>
          </a:xfrm>
        </p:spPr>
        <p:txBody>
          <a:bodyPr/>
          <a:lstStyle/>
          <a:p>
            <a:r>
              <a:rPr lang="lt-LT" b="1" dirty="0">
                <a:latin typeface="Times New Roman" panose="02020603050405020304" pitchFamily="18" charset="0"/>
                <a:cs typeface="Times New Roman" panose="02020603050405020304" pitchFamily="18" charset="0"/>
              </a:rPr>
              <a:t>Laikas diskusijai ir Jūsų klausimams</a:t>
            </a:r>
            <a:endParaRPr lang="en-US" b="1" dirty="0">
              <a:latin typeface="Times New Roman" panose="02020603050405020304" pitchFamily="18" charset="0"/>
              <a:cs typeface="Times New Roman" panose="02020603050405020304" pitchFamily="18" charset="0"/>
            </a:endParaRPr>
          </a:p>
        </p:txBody>
      </p:sp>
      <p:cxnSp>
        <p:nvCxnSpPr>
          <p:cNvPr id="4" name="Straight Connector 3">
            <a:extLst>
              <a:ext uri="{FF2B5EF4-FFF2-40B4-BE49-F238E27FC236}">
                <a16:creationId xmlns:a16="http://schemas.microsoft.com/office/drawing/2014/main" id="{2AD65C15-1E6F-4684-BFEA-69F8AFE49959}"/>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5" name="Oval 4">
            <a:extLst>
              <a:ext uri="{FF2B5EF4-FFF2-40B4-BE49-F238E27FC236}">
                <a16:creationId xmlns:a16="http://schemas.microsoft.com/office/drawing/2014/main" id="{35C13AEE-60DE-4FD7-9FB0-E5641755B9FF}"/>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B70CBD3-8195-4F7E-9940-82AFA8326568}"/>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587BEA5-4459-4C54-BC1E-1453ABC7B7B0}"/>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06809525-A03A-4E6D-B457-41E97D45D6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9" name="Picture 8">
            <a:extLst>
              <a:ext uri="{FF2B5EF4-FFF2-40B4-BE49-F238E27FC236}">
                <a16:creationId xmlns:a16="http://schemas.microsoft.com/office/drawing/2014/main" id="{BF3DD303-8ACD-4773-B4BE-E3B7304689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pic>
        <p:nvPicPr>
          <p:cNvPr id="13" name="Picture 12">
            <a:extLst>
              <a:ext uri="{FF2B5EF4-FFF2-40B4-BE49-F238E27FC236}">
                <a16:creationId xmlns:a16="http://schemas.microsoft.com/office/drawing/2014/main" id="{6C7E13DF-C49C-4B29-9FE4-226748C54D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56874" y="2911536"/>
            <a:ext cx="5292010" cy="2915016"/>
          </a:xfrm>
          <a:prstGeom prst="rect">
            <a:avLst/>
          </a:prstGeom>
        </p:spPr>
      </p:pic>
    </p:spTree>
    <p:extLst>
      <p:ext uri="{BB962C8B-B14F-4D97-AF65-F5344CB8AC3E}">
        <p14:creationId xmlns:p14="http://schemas.microsoft.com/office/powerpoint/2010/main" val="3582721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8EE6365-8F53-4FFF-AC55-1FC8447A34BB}"/>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5" name="Oval 4">
            <a:extLst>
              <a:ext uri="{FF2B5EF4-FFF2-40B4-BE49-F238E27FC236}">
                <a16:creationId xmlns:a16="http://schemas.microsoft.com/office/drawing/2014/main" id="{0C9FEB9C-A70B-4D4D-8CA4-3A4DC34490BC}"/>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0E8A4EF-DC03-4DD5-8EC0-CEB684CCA3E3}"/>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18A5AE1-E6C2-4A4E-BA13-499702134FA9}"/>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BFCD04F-6502-4A57-A95B-EE8367DA9C9A}"/>
              </a:ext>
            </a:extLst>
          </p:cNvPr>
          <p:cNvSpPr/>
          <p:nvPr/>
        </p:nvSpPr>
        <p:spPr>
          <a:xfrm>
            <a:off x="4777273" y="1651519"/>
            <a:ext cx="2939143" cy="2640563"/>
          </a:xfrm>
          <a:prstGeom prst="ellipse">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lt-LT" dirty="0"/>
              <a:t>Dingusių žmonių šeimų paramos centras – Nevyriausybinė ne pelno siekianti organizacija, įkurta 1996 m.</a:t>
            </a:r>
            <a:endParaRPr lang="en-US" dirty="0"/>
          </a:p>
        </p:txBody>
      </p:sp>
      <p:cxnSp>
        <p:nvCxnSpPr>
          <p:cNvPr id="9" name="Straight Arrow Connector 8">
            <a:extLst>
              <a:ext uri="{FF2B5EF4-FFF2-40B4-BE49-F238E27FC236}">
                <a16:creationId xmlns:a16="http://schemas.microsoft.com/office/drawing/2014/main" id="{852749AF-A1CF-4287-AE8E-BE6D715FDD74}"/>
              </a:ext>
            </a:extLst>
          </p:cNvPr>
          <p:cNvCxnSpPr>
            <a:cxnSpLocks/>
          </p:cNvCxnSpPr>
          <p:nvPr/>
        </p:nvCxnSpPr>
        <p:spPr>
          <a:xfrm flipH="1" flipV="1">
            <a:off x="4042056" y="2024743"/>
            <a:ext cx="735217" cy="3918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13233EA-59C6-433C-BDD8-E75BF7656A07}"/>
              </a:ext>
            </a:extLst>
          </p:cNvPr>
          <p:cNvCxnSpPr>
            <a:cxnSpLocks/>
          </p:cNvCxnSpPr>
          <p:nvPr/>
        </p:nvCxnSpPr>
        <p:spPr>
          <a:xfrm flipH="1" flipV="1">
            <a:off x="3806820" y="2995127"/>
            <a:ext cx="88666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9089C2F-9BD5-473E-A876-F8C020A5302C}"/>
              </a:ext>
            </a:extLst>
          </p:cNvPr>
          <p:cNvCxnSpPr>
            <a:cxnSpLocks/>
          </p:cNvCxnSpPr>
          <p:nvPr/>
        </p:nvCxnSpPr>
        <p:spPr>
          <a:xfrm flipH="1">
            <a:off x="4124131" y="3620279"/>
            <a:ext cx="738486" cy="3405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62DAEBCC-8E2C-4DF6-BAC8-8CAA704104F6}"/>
              </a:ext>
            </a:extLst>
          </p:cNvPr>
          <p:cNvCxnSpPr>
            <a:cxnSpLocks/>
          </p:cNvCxnSpPr>
          <p:nvPr/>
        </p:nvCxnSpPr>
        <p:spPr>
          <a:xfrm flipH="1" flipV="1">
            <a:off x="4042056" y="2024743"/>
            <a:ext cx="735217" cy="3918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10232335-C8FB-4901-BD4F-C2F2121AC412}"/>
              </a:ext>
            </a:extLst>
          </p:cNvPr>
          <p:cNvCxnSpPr>
            <a:cxnSpLocks/>
          </p:cNvCxnSpPr>
          <p:nvPr/>
        </p:nvCxnSpPr>
        <p:spPr>
          <a:xfrm flipH="1" flipV="1">
            <a:off x="3806820" y="2995127"/>
            <a:ext cx="88666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B6803D72-C392-445F-80F8-D8EF407432DF}"/>
              </a:ext>
            </a:extLst>
          </p:cNvPr>
          <p:cNvCxnSpPr>
            <a:cxnSpLocks/>
          </p:cNvCxnSpPr>
          <p:nvPr/>
        </p:nvCxnSpPr>
        <p:spPr>
          <a:xfrm flipH="1">
            <a:off x="4124131" y="3620279"/>
            <a:ext cx="738486" cy="3405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F2B9A81B-CDF1-44BF-A124-2CA03DB63A91}"/>
              </a:ext>
            </a:extLst>
          </p:cNvPr>
          <p:cNvSpPr/>
          <p:nvPr/>
        </p:nvSpPr>
        <p:spPr>
          <a:xfrm>
            <a:off x="2192695" y="327688"/>
            <a:ext cx="1931436" cy="1847462"/>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lt-LT" sz="1200" dirty="0"/>
              <a:t>Kompleksinė pagalba nukentėjusiems nuo prekybos žmonėmis ir priverstinės  proctitucijos aukoms</a:t>
            </a:r>
            <a:endParaRPr lang="en-US" sz="1200" dirty="0"/>
          </a:p>
        </p:txBody>
      </p:sp>
      <p:sp>
        <p:nvSpPr>
          <p:cNvPr id="16" name="Oval 15">
            <a:extLst>
              <a:ext uri="{FF2B5EF4-FFF2-40B4-BE49-F238E27FC236}">
                <a16:creationId xmlns:a16="http://schemas.microsoft.com/office/drawing/2014/main" id="{C9504F0C-2DA7-419A-AF4D-C9A3C59C1BAD}"/>
              </a:ext>
            </a:extLst>
          </p:cNvPr>
          <p:cNvSpPr/>
          <p:nvPr/>
        </p:nvSpPr>
        <p:spPr>
          <a:xfrm>
            <a:off x="1103008" y="2122714"/>
            <a:ext cx="1931436" cy="1847462"/>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lt-LT" sz="1200" dirty="0"/>
              <a:t>Kompleksinė pagalba nuo smurto ar netiesioginiuo smurto nukentėjusiems vaikams ir jų šeimų nariams</a:t>
            </a:r>
            <a:endParaRPr lang="en-US" sz="1200" dirty="0"/>
          </a:p>
        </p:txBody>
      </p:sp>
      <p:sp>
        <p:nvSpPr>
          <p:cNvPr id="17" name="Oval 16">
            <a:extLst>
              <a:ext uri="{FF2B5EF4-FFF2-40B4-BE49-F238E27FC236}">
                <a16:creationId xmlns:a16="http://schemas.microsoft.com/office/drawing/2014/main" id="{11CEF086-938F-41FF-A1FC-C7EDC67F7810}"/>
              </a:ext>
            </a:extLst>
          </p:cNvPr>
          <p:cNvSpPr/>
          <p:nvPr/>
        </p:nvSpPr>
        <p:spPr>
          <a:xfrm>
            <a:off x="2173963" y="4043783"/>
            <a:ext cx="1931436" cy="1847462"/>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lt-LT" sz="1200" dirty="0"/>
              <a:t>Kompleksinė pagalba nuo nusikalstamos veikos nukentėjusiems asmenims</a:t>
            </a:r>
            <a:endParaRPr lang="en-US" sz="1200" dirty="0"/>
          </a:p>
        </p:txBody>
      </p:sp>
      <p:cxnSp>
        <p:nvCxnSpPr>
          <p:cNvPr id="18" name="Straight Arrow Connector 17">
            <a:extLst>
              <a:ext uri="{FF2B5EF4-FFF2-40B4-BE49-F238E27FC236}">
                <a16:creationId xmlns:a16="http://schemas.microsoft.com/office/drawing/2014/main" id="{546E5551-AC5C-490E-975B-633F0402C179}"/>
              </a:ext>
            </a:extLst>
          </p:cNvPr>
          <p:cNvCxnSpPr>
            <a:cxnSpLocks/>
          </p:cNvCxnSpPr>
          <p:nvPr/>
        </p:nvCxnSpPr>
        <p:spPr>
          <a:xfrm flipH="1" flipV="1">
            <a:off x="4042056" y="2024743"/>
            <a:ext cx="735217" cy="3918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034B1CCB-AA52-4367-900C-B595C9EA9700}"/>
              </a:ext>
            </a:extLst>
          </p:cNvPr>
          <p:cNvCxnSpPr>
            <a:cxnSpLocks/>
          </p:cNvCxnSpPr>
          <p:nvPr/>
        </p:nvCxnSpPr>
        <p:spPr>
          <a:xfrm flipH="1" flipV="1">
            <a:off x="3806820" y="2995127"/>
            <a:ext cx="88666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5394AA2-3F93-4BE9-8938-700CCEEC7BFE}"/>
              </a:ext>
            </a:extLst>
          </p:cNvPr>
          <p:cNvCxnSpPr>
            <a:cxnSpLocks/>
          </p:cNvCxnSpPr>
          <p:nvPr/>
        </p:nvCxnSpPr>
        <p:spPr>
          <a:xfrm flipH="1">
            <a:off x="4124131" y="3620279"/>
            <a:ext cx="738486" cy="3405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053A79EF-36A0-422A-97AE-08FBC7FB3EB1}"/>
              </a:ext>
            </a:extLst>
          </p:cNvPr>
          <p:cNvSpPr/>
          <p:nvPr/>
        </p:nvSpPr>
        <p:spPr>
          <a:xfrm>
            <a:off x="2192695" y="327688"/>
            <a:ext cx="1931436" cy="1847462"/>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lt-LT" sz="1200" dirty="0"/>
              <a:t>Kompleksinė pagalba nukentėjusiems nuo prekybos žmonėmis ir priverstinės  proctitucijos aukoms</a:t>
            </a:r>
            <a:endParaRPr lang="en-US" sz="1200" dirty="0"/>
          </a:p>
        </p:txBody>
      </p:sp>
      <p:sp>
        <p:nvSpPr>
          <p:cNvPr id="22" name="Oval 21">
            <a:extLst>
              <a:ext uri="{FF2B5EF4-FFF2-40B4-BE49-F238E27FC236}">
                <a16:creationId xmlns:a16="http://schemas.microsoft.com/office/drawing/2014/main" id="{81577995-872C-415B-BEB6-A6C8C98FE7C7}"/>
              </a:ext>
            </a:extLst>
          </p:cNvPr>
          <p:cNvSpPr/>
          <p:nvPr/>
        </p:nvSpPr>
        <p:spPr>
          <a:xfrm>
            <a:off x="1103008" y="2122714"/>
            <a:ext cx="1931436" cy="1847462"/>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lt-LT" sz="1200" dirty="0"/>
              <a:t>Kompleksinė pagalba nuo smurto ar netiesioginiuo smurto nukentėjusiems vaikams ir jų šeimų nariams</a:t>
            </a:r>
            <a:endParaRPr lang="en-US" sz="1200" dirty="0"/>
          </a:p>
        </p:txBody>
      </p:sp>
      <p:sp>
        <p:nvSpPr>
          <p:cNvPr id="23" name="Oval 22">
            <a:extLst>
              <a:ext uri="{FF2B5EF4-FFF2-40B4-BE49-F238E27FC236}">
                <a16:creationId xmlns:a16="http://schemas.microsoft.com/office/drawing/2014/main" id="{79CDBBB3-38F9-46D3-A240-EA5D93856F04}"/>
              </a:ext>
            </a:extLst>
          </p:cNvPr>
          <p:cNvSpPr/>
          <p:nvPr/>
        </p:nvSpPr>
        <p:spPr>
          <a:xfrm>
            <a:off x="2173963" y="4043783"/>
            <a:ext cx="1931436" cy="1847462"/>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lt-LT" sz="1200" dirty="0"/>
              <a:t>Kompleksinė pagalba nuo nusikalstamos veikos nukentėjusiems asmenims</a:t>
            </a:r>
            <a:endParaRPr lang="en-US" sz="1200" dirty="0"/>
          </a:p>
        </p:txBody>
      </p:sp>
      <p:cxnSp>
        <p:nvCxnSpPr>
          <p:cNvPr id="24" name="Straight Arrow Connector 23">
            <a:extLst>
              <a:ext uri="{FF2B5EF4-FFF2-40B4-BE49-F238E27FC236}">
                <a16:creationId xmlns:a16="http://schemas.microsoft.com/office/drawing/2014/main" id="{384D04D8-7D32-4258-B83A-E84D41386F9B}"/>
              </a:ext>
            </a:extLst>
          </p:cNvPr>
          <p:cNvCxnSpPr>
            <a:cxnSpLocks/>
          </p:cNvCxnSpPr>
          <p:nvPr/>
        </p:nvCxnSpPr>
        <p:spPr>
          <a:xfrm flipV="1">
            <a:off x="7742853" y="1913893"/>
            <a:ext cx="518347" cy="5027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86DEC329-7214-4213-9F6C-21E04C976712}"/>
              </a:ext>
            </a:extLst>
          </p:cNvPr>
          <p:cNvCxnSpPr>
            <a:cxnSpLocks/>
          </p:cNvCxnSpPr>
          <p:nvPr/>
        </p:nvCxnSpPr>
        <p:spPr>
          <a:xfrm flipV="1">
            <a:off x="7871362" y="2995127"/>
            <a:ext cx="77967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C97D2380-FF94-4C04-962B-09AF8C8DB449}"/>
              </a:ext>
            </a:extLst>
          </p:cNvPr>
          <p:cNvCxnSpPr>
            <a:cxnSpLocks/>
          </p:cNvCxnSpPr>
          <p:nvPr/>
        </p:nvCxnSpPr>
        <p:spPr>
          <a:xfrm>
            <a:off x="7716416" y="3539371"/>
            <a:ext cx="748573" cy="4540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9FB136C3-2141-4CEE-B1EB-ABB1E55750E5}"/>
              </a:ext>
            </a:extLst>
          </p:cNvPr>
          <p:cNvSpPr/>
          <p:nvPr/>
        </p:nvSpPr>
        <p:spPr>
          <a:xfrm>
            <a:off x="8287637" y="275252"/>
            <a:ext cx="1931436" cy="1847462"/>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lt-LT" sz="1200" dirty="0"/>
              <a:t>116 000 visoje Europoje veikiančios karštosios linijos administravimas. Linija skirta vaiko dingimo atvejais.</a:t>
            </a:r>
            <a:endParaRPr lang="en-US" sz="1200" dirty="0"/>
          </a:p>
        </p:txBody>
      </p:sp>
      <p:sp>
        <p:nvSpPr>
          <p:cNvPr id="28" name="Oval 27">
            <a:extLst>
              <a:ext uri="{FF2B5EF4-FFF2-40B4-BE49-F238E27FC236}">
                <a16:creationId xmlns:a16="http://schemas.microsoft.com/office/drawing/2014/main" id="{0F3F1B34-C90B-49FA-988C-A046B74FD9B2}"/>
              </a:ext>
            </a:extLst>
          </p:cNvPr>
          <p:cNvSpPr/>
          <p:nvPr/>
        </p:nvSpPr>
        <p:spPr>
          <a:xfrm>
            <a:off x="9157556" y="2024743"/>
            <a:ext cx="1931436" cy="1847462"/>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lt-LT" sz="1200" dirty="0"/>
              <a:t>Prevencinė švėtėjiska veikla skirta smurto artimoje aplinkoje mažinimui ir lyčių lygybei skatinti</a:t>
            </a:r>
            <a:endParaRPr lang="en-US" sz="1200" dirty="0"/>
          </a:p>
        </p:txBody>
      </p:sp>
      <p:sp>
        <p:nvSpPr>
          <p:cNvPr id="29" name="Oval 28">
            <a:extLst>
              <a:ext uri="{FF2B5EF4-FFF2-40B4-BE49-F238E27FC236}">
                <a16:creationId xmlns:a16="http://schemas.microsoft.com/office/drawing/2014/main" id="{8B927A37-432E-4761-8618-61AE360DA2F9}"/>
              </a:ext>
            </a:extLst>
          </p:cNvPr>
          <p:cNvSpPr/>
          <p:nvPr/>
        </p:nvSpPr>
        <p:spPr>
          <a:xfrm>
            <a:off x="8493527" y="4043783"/>
            <a:ext cx="1931436" cy="1847462"/>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lt-LT" sz="1200" dirty="0"/>
              <a:t>Pažeidžiamų asmenų integravimo į darbo rinką skatinimas.</a:t>
            </a:r>
            <a:endParaRPr lang="en-US" sz="1200" dirty="0"/>
          </a:p>
        </p:txBody>
      </p:sp>
      <p:pic>
        <p:nvPicPr>
          <p:cNvPr id="30" name="Picture 29">
            <a:extLst>
              <a:ext uri="{FF2B5EF4-FFF2-40B4-BE49-F238E27FC236}">
                <a16:creationId xmlns:a16="http://schemas.microsoft.com/office/drawing/2014/main" id="{E5BE658D-7365-4887-AE4E-5B8B68D5AA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31" name="Picture 30">
            <a:extLst>
              <a:ext uri="{FF2B5EF4-FFF2-40B4-BE49-F238E27FC236}">
                <a16:creationId xmlns:a16="http://schemas.microsoft.com/office/drawing/2014/main" id="{83B7F9F1-DF05-4012-96EC-D344A1783A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spTree>
    <p:extLst>
      <p:ext uri="{BB962C8B-B14F-4D97-AF65-F5344CB8AC3E}">
        <p14:creationId xmlns:p14="http://schemas.microsoft.com/office/powerpoint/2010/main" val="765726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5" grpId="0" animBg="1"/>
      <p:bldP spid="16" grpId="0" animBg="1"/>
      <p:bldP spid="17" grpId="0" animBg="1"/>
      <p:bldP spid="21" grpId="0" animBg="1"/>
      <p:bldP spid="22" grpId="0" animBg="1"/>
      <p:bldP spid="23" grpId="0" animBg="1"/>
      <p:bldP spid="27" grpId="0" animBg="1"/>
      <p:bldP spid="28" grpId="0" animBg="1"/>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79ECA-817A-4A3C-A311-0D5B6EDDF3BC}"/>
              </a:ext>
            </a:extLst>
          </p:cNvPr>
          <p:cNvSpPr>
            <a:spLocks noGrp="1"/>
          </p:cNvSpPr>
          <p:nvPr>
            <p:ph type="title"/>
          </p:nvPr>
        </p:nvSpPr>
        <p:spPr>
          <a:xfrm>
            <a:off x="838200" y="365125"/>
            <a:ext cx="9983680" cy="1325563"/>
          </a:xfrm>
        </p:spPr>
        <p:txBody>
          <a:bodyPr>
            <a:normAutofit/>
          </a:bodyPr>
          <a:lstStyle/>
          <a:p>
            <a:pPr algn="ctr"/>
            <a:r>
              <a:rPr lang="lt-LT" sz="4000" b="1" dirty="0">
                <a:latin typeface="Times New Roman" panose="02020603050405020304" pitchFamily="18" charset="0"/>
                <a:cs typeface="Times New Roman" panose="02020603050405020304" pitchFamily="18" charset="0"/>
              </a:rPr>
              <a:t>Tikslinė grupė</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7251525-572D-47A6-8A75-0687D7613E87}"/>
              </a:ext>
            </a:extLst>
          </p:cNvPr>
          <p:cNvSpPr>
            <a:spLocks noGrp="1"/>
          </p:cNvSpPr>
          <p:nvPr>
            <p:ph idx="1"/>
          </p:nvPr>
        </p:nvSpPr>
        <p:spPr>
          <a:xfrm>
            <a:off x="838200" y="1825625"/>
            <a:ext cx="9983680" cy="4351338"/>
          </a:xfrm>
        </p:spPr>
        <p:txBody>
          <a:bodyPr>
            <a:normAutofit/>
          </a:bodyPr>
          <a:lstStyle/>
          <a:p>
            <a:pPr algn="just"/>
            <a:r>
              <a:rPr lang="lt-LT" sz="2000" dirty="0">
                <a:latin typeface="Times New Roman" panose="02020603050405020304" pitchFamily="18" charset="0"/>
                <a:cs typeface="Times New Roman" panose="02020603050405020304" pitchFamily="18" charset="0"/>
              </a:rPr>
              <a:t>Vaikai (iki 18 m) nukentėję nuo smurto ar netiesioginio smurto artimoje aplikoje (smurto liudytojai) ir jų šeimos nariai;</a:t>
            </a:r>
          </a:p>
          <a:p>
            <a:pPr algn="just"/>
            <a:r>
              <a:rPr lang="lt-LT" sz="2000" dirty="0">
                <a:latin typeface="Times New Roman" panose="02020603050405020304" pitchFamily="18" charset="0"/>
                <a:cs typeface="Times New Roman" panose="02020603050405020304" pitchFamily="18" charset="0"/>
              </a:rPr>
              <a:t>Tėvai auginantys vaikus iki 18 m., kurie dalyvaus tėvystės įgūdžių lavinimo užsiėmimuose;</a:t>
            </a:r>
          </a:p>
          <a:p>
            <a:pPr algn="just"/>
            <a:r>
              <a:rPr lang="lt-LT" sz="2000" dirty="0">
                <a:latin typeface="Times New Roman" panose="02020603050405020304" pitchFamily="18" charset="0"/>
                <a:cs typeface="Times New Roman" panose="02020603050405020304" pitchFamily="18" charset="0"/>
              </a:rPr>
              <a:t>Tėvai ir jų nepilnamečiai vaikai, kurie dalyvaus dailės terapijos užsiėmimuose;</a:t>
            </a:r>
          </a:p>
          <a:p>
            <a:pPr algn="just"/>
            <a:r>
              <a:rPr lang="lt-LT" sz="2000" dirty="0">
                <a:latin typeface="Times New Roman" panose="02020603050405020304" pitchFamily="18" charset="0"/>
                <a:cs typeface="Times New Roman" panose="02020603050405020304" pitchFamily="18" charset="0"/>
              </a:rPr>
              <a:t>Visuomenės nariai.</a:t>
            </a:r>
          </a:p>
        </p:txBody>
      </p:sp>
      <p:cxnSp>
        <p:nvCxnSpPr>
          <p:cNvPr id="4" name="Straight Connector 3">
            <a:extLst>
              <a:ext uri="{FF2B5EF4-FFF2-40B4-BE49-F238E27FC236}">
                <a16:creationId xmlns:a16="http://schemas.microsoft.com/office/drawing/2014/main" id="{D34D7927-8032-4343-A640-D44E9AEC9683}"/>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5" name="Oval 4">
            <a:extLst>
              <a:ext uri="{FF2B5EF4-FFF2-40B4-BE49-F238E27FC236}">
                <a16:creationId xmlns:a16="http://schemas.microsoft.com/office/drawing/2014/main" id="{CF6D5F46-F172-43BF-8D94-99D66260DF1D}"/>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A16D353-A2F4-4FF7-8BF6-BB30911A23FC}"/>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D267325F-C682-4516-B299-CEEF35B885DF}"/>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34291807-1A84-4306-AEAA-AD57CFDD3C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9" name="Picture 8">
            <a:extLst>
              <a:ext uri="{FF2B5EF4-FFF2-40B4-BE49-F238E27FC236}">
                <a16:creationId xmlns:a16="http://schemas.microsoft.com/office/drawing/2014/main" id="{1F478868-2BBD-4154-98D1-FCFA52A231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pic>
        <p:nvPicPr>
          <p:cNvPr id="11" name="Picture 10">
            <a:extLst>
              <a:ext uri="{FF2B5EF4-FFF2-40B4-BE49-F238E27FC236}">
                <a16:creationId xmlns:a16="http://schemas.microsoft.com/office/drawing/2014/main" id="{F8E022F5-2A9C-482F-931D-C71E3FE71F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46703" y="3527541"/>
            <a:ext cx="4332303" cy="2870151"/>
          </a:xfrm>
          <a:prstGeom prst="rect">
            <a:avLst/>
          </a:prstGeom>
        </p:spPr>
      </p:pic>
    </p:spTree>
    <p:extLst>
      <p:ext uri="{BB962C8B-B14F-4D97-AF65-F5344CB8AC3E}">
        <p14:creationId xmlns:p14="http://schemas.microsoft.com/office/powerpoint/2010/main" val="1299949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77566-1A2D-4D1E-B928-30D3866A83D1}"/>
              </a:ext>
            </a:extLst>
          </p:cNvPr>
          <p:cNvSpPr>
            <a:spLocks noGrp="1"/>
          </p:cNvSpPr>
          <p:nvPr>
            <p:ph type="title"/>
          </p:nvPr>
        </p:nvSpPr>
        <p:spPr>
          <a:xfrm>
            <a:off x="838200" y="365125"/>
            <a:ext cx="10028068" cy="1325563"/>
          </a:xfrm>
        </p:spPr>
        <p:txBody>
          <a:bodyPr>
            <a:normAutofit/>
          </a:bodyPr>
          <a:lstStyle/>
          <a:p>
            <a:pPr algn="ctr"/>
            <a:r>
              <a:rPr lang="lt-LT" sz="4000" b="1" dirty="0">
                <a:latin typeface="Times New Roman" panose="02020603050405020304" pitchFamily="18" charset="0"/>
                <a:cs typeface="Times New Roman" panose="02020603050405020304" pitchFamily="18" charset="0"/>
              </a:rPr>
              <a:t>Kas laikoma smurtu prieš vaikus?</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2FBE4C3-7D61-43DA-B6CB-DDDCE8DCC831}"/>
              </a:ext>
            </a:extLst>
          </p:cNvPr>
          <p:cNvSpPr>
            <a:spLocks noGrp="1"/>
          </p:cNvSpPr>
          <p:nvPr>
            <p:ph idx="1"/>
          </p:nvPr>
        </p:nvSpPr>
        <p:spPr>
          <a:xfrm>
            <a:off x="838200" y="1825625"/>
            <a:ext cx="10028068" cy="4351338"/>
          </a:xfrm>
        </p:spPr>
        <p:txBody>
          <a:bodyPr>
            <a:normAutofit/>
          </a:bodyPr>
          <a:lstStyle/>
          <a:p>
            <a:r>
              <a:rPr lang="lt-LT" sz="2000" dirty="0">
                <a:latin typeface="Times New Roman" panose="02020603050405020304" pitchFamily="18" charset="0"/>
                <a:cs typeface="Times New Roman" panose="02020603050405020304" pitchFamily="18" charset="0"/>
              </a:rPr>
              <a:t>Tyčinis veiksmas: veikiant ar neveikiant, tiesiogiai ar netiesioginiai, daromas poveikis vaikui;</a:t>
            </a:r>
          </a:p>
          <a:p>
            <a:r>
              <a:rPr lang="lt-LT" sz="2000" dirty="0">
                <a:latin typeface="Times New Roman" panose="02020603050405020304" pitchFamily="18" charset="0"/>
                <a:cs typeface="Times New Roman" panose="02020603050405020304" pitchFamily="18" charset="0"/>
              </a:rPr>
              <a:t>Būdai: veiksmas gali būti fizinis, psichologinis ar seksualinis;</a:t>
            </a:r>
          </a:p>
          <a:p>
            <a:pPr marL="0" indent="0">
              <a:buNone/>
            </a:pPr>
            <a:endParaRPr lang="lt-LT" sz="2000" b="1" dirty="0">
              <a:latin typeface="Times New Roman" panose="02020603050405020304" pitchFamily="18" charset="0"/>
              <a:cs typeface="Times New Roman" panose="02020603050405020304" pitchFamily="18" charset="0"/>
            </a:endParaRPr>
          </a:p>
          <a:p>
            <a:pPr marL="0" indent="0">
              <a:buNone/>
            </a:pPr>
            <a:r>
              <a:rPr lang="lt-LT" sz="2000" b="1" dirty="0">
                <a:latin typeface="Times New Roman" panose="02020603050405020304" pitchFamily="18" charset="0"/>
                <a:cs typeface="Times New Roman" panose="02020603050405020304" pitchFamily="18" charset="0"/>
              </a:rPr>
              <a:t>Rūšys:</a:t>
            </a:r>
          </a:p>
          <a:p>
            <a:pPr marL="0" indent="0">
              <a:buNone/>
            </a:pPr>
            <a:r>
              <a:rPr lang="lt-LT" sz="2000" dirty="0">
                <a:latin typeface="Times New Roman" panose="02020603050405020304" pitchFamily="18" charset="0"/>
                <a:cs typeface="Times New Roman" panose="02020603050405020304" pitchFamily="18" charset="0"/>
              </a:rPr>
              <a:t>Fizinis smurtas</a:t>
            </a:r>
          </a:p>
          <a:p>
            <a:pPr marL="0" indent="0">
              <a:buNone/>
            </a:pPr>
            <a:r>
              <a:rPr lang="lt-LT" sz="2000" dirty="0">
                <a:latin typeface="Times New Roman" panose="02020603050405020304" pitchFamily="18" charset="0"/>
                <a:cs typeface="Times New Roman" panose="02020603050405020304" pitchFamily="18" charset="0"/>
              </a:rPr>
              <a:t>Psichologinis smurtas</a:t>
            </a:r>
          </a:p>
          <a:p>
            <a:pPr marL="0" indent="0">
              <a:buNone/>
            </a:pPr>
            <a:r>
              <a:rPr lang="lt-LT" sz="2000" dirty="0">
                <a:latin typeface="Times New Roman" panose="02020603050405020304" pitchFamily="18" charset="0"/>
                <a:cs typeface="Times New Roman" panose="02020603050405020304" pitchFamily="18" charset="0"/>
              </a:rPr>
              <a:t>Seksualinis smurtas</a:t>
            </a:r>
          </a:p>
          <a:p>
            <a:pPr marL="0" indent="0">
              <a:buNone/>
            </a:pPr>
            <a:r>
              <a:rPr lang="lt-LT" sz="2000" dirty="0">
                <a:latin typeface="Times New Roman" panose="02020603050405020304" pitchFamily="18" charset="0"/>
                <a:cs typeface="Times New Roman" panose="02020603050405020304" pitchFamily="18" charset="0"/>
              </a:rPr>
              <a:t>Ekonominis smurtas</a:t>
            </a:r>
          </a:p>
          <a:p>
            <a:pPr marL="0" indent="0">
              <a:buNone/>
            </a:pPr>
            <a:r>
              <a:rPr lang="lt-LT" sz="2000" dirty="0">
                <a:latin typeface="Times New Roman" panose="02020603050405020304" pitchFamily="18" charset="0"/>
                <a:cs typeface="Times New Roman" panose="02020603050405020304" pitchFamily="18" charset="0"/>
              </a:rPr>
              <a:t>Nepriežiūra</a:t>
            </a:r>
          </a:p>
        </p:txBody>
      </p:sp>
      <p:cxnSp>
        <p:nvCxnSpPr>
          <p:cNvPr id="4" name="Straight Connector 3">
            <a:extLst>
              <a:ext uri="{FF2B5EF4-FFF2-40B4-BE49-F238E27FC236}">
                <a16:creationId xmlns:a16="http://schemas.microsoft.com/office/drawing/2014/main" id="{2AD65C15-1E6F-4684-BFEA-69F8AFE49959}"/>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5" name="Oval 4">
            <a:extLst>
              <a:ext uri="{FF2B5EF4-FFF2-40B4-BE49-F238E27FC236}">
                <a16:creationId xmlns:a16="http://schemas.microsoft.com/office/drawing/2014/main" id="{35C13AEE-60DE-4FD7-9FB0-E5641755B9FF}"/>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B70CBD3-8195-4F7E-9940-82AFA8326568}"/>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587BEA5-4459-4C54-BC1E-1453ABC7B7B0}"/>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8B5B7F06-A9B2-4B2C-85C3-A6A35664B7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9" name="Picture 8">
            <a:extLst>
              <a:ext uri="{FF2B5EF4-FFF2-40B4-BE49-F238E27FC236}">
                <a16:creationId xmlns:a16="http://schemas.microsoft.com/office/drawing/2014/main" id="{9C76641A-5D01-4597-B42E-4761274AEC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pic>
        <p:nvPicPr>
          <p:cNvPr id="11" name="Picture 10">
            <a:extLst>
              <a:ext uri="{FF2B5EF4-FFF2-40B4-BE49-F238E27FC236}">
                <a16:creationId xmlns:a16="http://schemas.microsoft.com/office/drawing/2014/main" id="{559FD0E8-3DFC-49D6-8AC9-A6C14EFD34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14447" y="2842120"/>
            <a:ext cx="5119666" cy="2928449"/>
          </a:xfrm>
          <a:prstGeom prst="rect">
            <a:avLst/>
          </a:prstGeom>
        </p:spPr>
      </p:pic>
    </p:spTree>
    <p:extLst>
      <p:ext uri="{BB962C8B-B14F-4D97-AF65-F5344CB8AC3E}">
        <p14:creationId xmlns:p14="http://schemas.microsoft.com/office/powerpoint/2010/main" val="4218793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AA8EC-A9C7-4E9F-B0CF-7096179636BE}"/>
              </a:ext>
            </a:extLst>
          </p:cNvPr>
          <p:cNvSpPr>
            <a:spLocks noGrp="1"/>
          </p:cNvSpPr>
          <p:nvPr>
            <p:ph type="title"/>
          </p:nvPr>
        </p:nvSpPr>
        <p:spPr>
          <a:xfrm>
            <a:off x="838200" y="365125"/>
            <a:ext cx="10134600" cy="1325563"/>
          </a:xfrm>
        </p:spPr>
        <p:txBody>
          <a:bodyPr>
            <a:normAutofit/>
          </a:bodyPr>
          <a:lstStyle/>
          <a:p>
            <a:pPr algn="ctr"/>
            <a:r>
              <a:rPr lang="lt-LT" sz="4000" b="1" dirty="0">
                <a:latin typeface="Times New Roman" panose="02020603050405020304" pitchFamily="18" charset="0"/>
                <a:cs typeface="Times New Roman" panose="02020603050405020304" pitchFamily="18" charset="0"/>
              </a:rPr>
              <a:t>Teikiama pagalba</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9969253-C110-4ADD-ABF9-2EE015A41AFD}"/>
              </a:ext>
            </a:extLst>
          </p:cNvPr>
          <p:cNvSpPr>
            <a:spLocks noGrp="1"/>
          </p:cNvSpPr>
          <p:nvPr>
            <p:ph idx="1"/>
          </p:nvPr>
        </p:nvSpPr>
        <p:spPr>
          <a:xfrm>
            <a:off x="838200" y="1418253"/>
            <a:ext cx="10134599" cy="4758710"/>
          </a:xfrm>
        </p:spPr>
        <p:txBody>
          <a:bodyPr>
            <a:normAutofit lnSpcReduction="10000"/>
          </a:bodyPr>
          <a:lstStyle/>
          <a:p>
            <a:pPr algn="just"/>
            <a:r>
              <a:rPr lang="lt-LT" sz="2000" dirty="0">
                <a:latin typeface="Times New Roman" panose="02020603050405020304" pitchFamily="18" charset="0"/>
                <a:cs typeface="Times New Roman" panose="02020603050405020304" pitchFamily="18" charset="0"/>
              </a:rPr>
              <a:t>Psichologinė pagalba – individualios ir grupinės psichologo konsultacijos (Psichologas atlinks vaiko ir šeimos psichologinį vertinimą bei pagalbos plano rengimą, individualūs ir grupiniai užsiėmimai vaikui ir jo šeimai).</a:t>
            </a:r>
          </a:p>
          <a:p>
            <a:pPr algn="just"/>
            <a:r>
              <a:rPr lang="lt-LT" sz="2000" dirty="0">
                <a:latin typeface="Times New Roman" panose="02020603050405020304" pitchFamily="18" charset="0"/>
                <a:cs typeface="Times New Roman" panose="02020603050405020304" pitchFamily="18" charset="0"/>
              </a:rPr>
              <a:t>Teisinės konsultacijos – individualios ir grupinės teisininko konsultacijos (teisinių konsultacijų metu asmuo įgis žinių kaip spręsti dėl smurto artimoje aplinkoje atsiradusias teisines problemas, įgis žinių apie teisinių procesų eigą ir savo teises. Taip pat turės galimybę nemokamai pasirengti procesinius dokumentus teismui ir kitoms institucijoms. Bus suteikta pagalba pildant prašymą dėl antrinės teisinės pagalbos).</a:t>
            </a:r>
          </a:p>
          <a:p>
            <a:pPr algn="just"/>
            <a:r>
              <a:rPr lang="lt-LT" sz="2000" dirty="0">
                <a:latin typeface="Times New Roman" panose="02020603050405020304" pitchFamily="18" charset="0"/>
                <a:cs typeface="Times New Roman" panose="02020603050405020304" pitchFamily="18" charset="0"/>
              </a:rPr>
              <a:t>Individualus ir grupinis socialinio pedagogo darbas – individualios ir grupinės socialinio pedagogo konsultacijos. Parama konkrečioje situacijoje pagal poreikį ar krizės metu vaikams ir jų šeimoms. Individualūs ir grupiniai užsiėmimai vaikams ir jų šeimoms, užsiėmimai taikant sužaidybinimo metodą, laisvalaikio ir socialinių įgūdžių lavinimo užsiėmimai.</a:t>
            </a:r>
          </a:p>
          <a:p>
            <a:pPr marL="0" indent="0" algn="just">
              <a:buNone/>
            </a:pPr>
            <a:endParaRPr lang="lt-LT" dirty="0"/>
          </a:p>
          <a:p>
            <a:pPr marL="0" indent="0" algn="just">
              <a:buNone/>
            </a:pPr>
            <a:r>
              <a:rPr lang="lt-LT" sz="2200" b="1" dirty="0">
                <a:latin typeface="Times New Roman" panose="02020603050405020304" pitchFamily="18" charset="0"/>
                <a:cs typeface="Times New Roman" panose="02020603050405020304" pitchFamily="18" charset="0"/>
              </a:rPr>
              <a:t>Žaliųjų ežerų g. 85, Vilnius, telefonu, el. paštu bei per Facebook Messenger </a:t>
            </a:r>
            <a:r>
              <a:rPr lang="lt-LT" sz="2200" b="1" dirty="0">
                <a:latin typeface="Times New Roman" panose="02020603050405020304" pitchFamily="18" charset="0"/>
                <a:cs typeface="Times New Roman" panose="02020603050405020304" pitchFamily="18" charset="0"/>
                <a:hlinkClick r:id="rId2"/>
              </a:rPr>
              <a:t>https://www.facebook.com/www.missing.lt</a:t>
            </a:r>
            <a:r>
              <a:rPr lang="lt-LT" sz="2200" b="1" dirty="0">
                <a:latin typeface="Times New Roman" panose="02020603050405020304" pitchFamily="18" charset="0"/>
                <a:cs typeface="Times New Roman" panose="02020603050405020304" pitchFamily="18" charset="0"/>
              </a:rPr>
              <a:t> ir Instagram dzspc2021</a:t>
            </a:r>
            <a:endParaRPr lang="en-US" sz="2200" b="1" dirty="0"/>
          </a:p>
        </p:txBody>
      </p:sp>
      <p:cxnSp>
        <p:nvCxnSpPr>
          <p:cNvPr id="4" name="Straight Connector 3">
            <a:extLst>
              <a:ext uri="{FF2B5EF4-FFF2-40B4-BE49-F238E27FC236}">
                <a16:creationId xmlns:a16="http://schemas.microsoft.com/office/drawing/2014/main" id="{3194875E-E9B8-43C4-85E6-3A54CDE213DA}"/>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5" name="Oval 4">
            <a:extLst>
              <a:ext uri="{FF2B5EF4-FFF2-40B4-BE49-F238E27FC236}">
                <a16:creationId xmlns:a16="http://schemas.microsoft.com/office/drawing/2014/main" id="{6C08652D-6453-486E-B3E2-A8F8AEE3E5E9}"/>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1040837-4710-4580-A507-C04D266597C3}"/>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8D11906-F2B7-4B34-8B36-084572A63E19}"/>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25284A73-AE67-40A7-A6F8-ABE87B322C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9" name="Picture 8">
            <a:extLst>
              <a:ext uri="{FF2B5EF4-FFF2-40B4-BE49-F238E27FC236}">
                <a16:creationId xmlns:a16="http://schemas.microsoft.com/office/drawing/2014/main" id="{C034DE55-9775-41A3-930E-130B88CE81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spTree>
    <p:extLst>
      <p:ext uri="{BB962C8B-B14F-4D97-AF65-F5344CB8AC3E}">
        <p14:creationId xmlns:p14="http://schemas.microsoft.com/office/powerpoint/2010/main" val="4215749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AD65C15-1E6F-4684-BFEA-69F8AFE49959}"/>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5" name="Oval 4">
            <a:extLst>
              <a:ext uri="{FF2B5EF4-FFF2-40B4-BE49-F238E27FC236}">
                <a16:creationId xmlns:a16="http://schemas.microsoft.com/office/drawing/2014/main" id="{35C13AEE-60DE-4FD7-9FB0-E5641755B9FF}"/>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B70CBD3-8195-4F7E-9940-82AFA8326568}"/>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587BEA5-4459-4C54-BC1E-1453ABC7B7B0}"/>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3E32654-5C31-4B27-9AA2-C34972E22E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9" name="Picture 8">
            <a:extLst>
              <a:ext uri="{FF2B5EF4-FFF2-40B4-BE49-F238E27FC236}">
                <a16:creationId xmlns:a16="http://schemas.microsoft.com/office/drawing/2014/main" id="{76178228-FD9A-443B-8FC0-708A15E63F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pic>
        <p:nvPicPr>
          <p:cNvPr id="15" name="Content Placeholder 14">
            <a:extLst>
              <a:ext uri="{FF2B5EF4-FFF2-40B4-BE49-F238E27FC236}">
                <a16:creationId xmlns:a16="http://schemas.microsoft.com/office/drawing/2014/main" id="{A3D08FA4-2CC3-4DA9-B4C8-1BD39C56308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212805" y="378519"/>
            <a:ext cx="8629365" cy="6100961"/>
          </a:xfrm>
        </p:spPr>
      </p:pic>
    </p:spTree>
    <p:extLst>
      <p:ext uri="{BB962C8B-B14F-4D97-AF65-F5344CB8AC3E}">
        <p14:creationId xmlns:p14="http://schemas.microsoft.com/office/powerpoint/2010/main" val="1028091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77566-1A2D-4D1E-B928-30D3866A83D1}"/>
              </a:ext>
            </a:extLst>
          </p:cNvPr>
          <p:cNvSpPr>
            <a:spLocks noGrp="1"/>
          </p:cNvSpPr>
          <p:nvPr>
            <p:ph type="title"/>
          </p:nvPr>
        </p:nvSpPr>
        <p:spPr>
          <a:xfrm>
            <a:off x="838200" y="1"/>
            <a:ext cx="10028068" cy="1240970"/>
          </a:xfrm>
        </p:spPr>
        <p:txBody>
          <a:bodyPr>
            <a:normAutofit/>
          </a:bodyPr>
          <a:lstStyle/>
          <a:p>
            <a:pPr algn="ctr"/>
            <a:r>
              <a:rPr lang="lt-LT" sz="4000" b="1" dirty="0">
                <a:latin typeface="Times New Roman" panose="02020603050405020304" pitchFamily="18" charset="0"/>
                <a:cs typeface="Times New Roman" panose="02020603050405020304" pitchFamily="18" charset="0"/>
              </a:rPr>
              <a:t>Kitos veiklos</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2FBE4C3-7D61-43DA-B6CB-DDDCE8DCC831}"/>
              </a:ext>
            </a:extLst>
          </p:cNvPr>
          <p:cNvSpPr>
            <a:spLocks noGrp="1"/>
          </p:cNvSpPr>
          <p:nvPr>
            <p:ph idx="1"/>
          </p:nvPr>
        </p:nvSpPr>
        <p:spPr>
          <a:xfrm>
            <a:off x="838200" y="1007706"/>
            <a:ext cx="10028068" cy="5169257"/>
          </a:xfrm>
        </p:spPr>
        <p:txBody>
          <a:bodyPr>
            <a:normAutofit/>
          </a:bodyPr>
          <a:lstStyle/>
          <a:p>
            <a:pPr marL="0" indent="0" algn="ctr">
              <a:buNone/>
            </a:pPr>
            <a:r>
              <a:rPr lang="lt-LT" sz="2000" b="1" dirty="0">
                <a:latin typeface="Times New Roman" panose="02020603050405020304" pitchFamily="18" charset="0"/>
                <a:cs typeface="Times New Roman" panose="02020603050405020304" pitchFamily="18" charset="0"/>
              </a:rPr>
              <a:t>Tėvystės įgūdžių lavinimo užsiėmimai „Sveikų santykių ABC“</a:t>
            </a:r>
            <a:r>
              <a:rPr lang="lt-LT" sz="2000" dirty="0">
                <a:latin typeface="Times New Roman" panose="02020603050405020304" pitchFamily="18" charset="0"/>
                <a:cs typeface="Times New Roman" panose="02020603050405020304" pitchFamily="18" charset="0"/>
              </a:rPr>
              <a:t> </a:t>
            </a:r>
          </a:p>
          <a:p>
            <a:pPr marL="0" indent="0" algn="just">
              <a:buNone/>
            </a:pPr>
            <a:r>
              <a:rPr lang="lt-LT" sz="2000" dirty="0">
                <a:latin typeface="Times New Roman" panose="02020603050405020304" pitchFamily="18" charset="0"/>
                <a:cs typeface="Times New Roman" panose="02020603050405020304" pitchFamily="18" charset="0"/>
              </a:rPr>
              <a:t>Siekiant efektyviai užkirsti kelią smurtiniam elgesiui šeimoje būtina suteikti tėvams ir vaikams žinių apie smurto artimoje aplinkoje priežastis, dinamiką, formas ir toliau kalbėti apie nesmurtinio bendravimo formas. Užsiėmimai skirti tėvams/globėjams auginantiems vaikus iki 18 metų. </a:t>
            </a:r>
          </a:p>
          <a:p>
            <a:pPr marL="0" indent="0" algn="just">
              <a:buNone/>
            </a:pPr>
            <a:r>
              <a:rPr lang="lt-LT" sz="2000" dirty="0">
                <a:latin typeface="Times New Roman" panose="02020603050405020304" pitchFamily="18" charset="0"/>
                <a:cs typeface="Times New Roman" panose="02020603050405020304" pitchFamily="18" charset="0"/>
              </a:rPr>
              <a:t>Užsiėmimų metu: kartu ieškos atsakymų į kylančius tėvystės iššūkius, įgis žinių kaip vengti lyčių stereotipų tarpusavio santykiuose ir santykiuose su vaikais. Daugiau sužinos apie šeimos ir darbo derinimo ypatumus, išmoks atpažinti smurtinių santykių ženklus ir užkirsti kelią tokio bendravimo apraiškoms, įgis žinių apie tai kaip lavinti vaiko savarankiškumą bei pasitikėjimą savimi, išmoks kaip su vaikais kalbėtis lytiškumo tema ir išmokyti vaikus laikytis ribų. Supras kaip vykdyti seksualinio smurto artimoje aplinkoje gyvai ir elektroninėmis priemonėmis prevenciją.</a:t>
            </a:r>
          </a:p>
          <a:p>
            <a:pPr marL="0" indent="0" algn="just">
              <a:buNone/>
            </a:pPr>
            <a:r>
              <a:rPr lang="lt-LT" sz="2000" dirty="0">
                <a:latin typeface="Times New Roman" panose="02020603050405020304" pitchFamily="18" charset="0"/>
                <a:cs typeface="Times New Roman" panose="02020603050405020304" pitchFamily="18" charset="0"/>
              </a:rPr>
              <a:t>      </a:t>
            </a:r>
            <a:r>
              <a:rPr lang="lt-LT" sz="2000" b="1" dirty="0">
                <a:latin typeface="Times New Roman" panose="02020603050405020304" pitchFamily="18" charset="0"/>
                <a:cs typeface="Times New Roman" panose="02020603050405020304" pitchFamily="18" charset="0"/>
              </a:rPr>
              <a:t>Kada? – nuo kovo 30 d. iki birželio 30 d.</a:t>
            </a:r>
          </a:p>
          <a:p>
            <a:pPr marL="0" indent="0" algn="just">
              <a:buNone/>
            </a:pPr>
            <a:r>
              <a:rPr lang="lt-LT" sz="2000" b="1" dirty="0">
                <a:latin typeface="Times New Roman" panose="02020603050405020304" pitchFamily="18" charset="0"/>
                <a:cs typeface="Times New Roman" panose="02020603050405020304" pitchFamily="18" charset="0"/>
              </a:rPr>
              <a:t>      Kaip vyks? – 7 užsiėmimų grupės        1 grupėje iki 6 dalyvių        1 grupei 5 užsiėmimai </a:t>
            </a:r>
            <a:r>
              <a:rPr lang="lt-LT" sz="2000" dirty="0">
                <a:latin typeface="Times New Roman" panose="02020603050405020304" pitchFamily="18" charset="0"/>
                <a:cs typeface="Times New Roman" panose="02020603050405020304" pitchFamily="18" charset="0"/>
              </a:rPr>
              <a:t>(1 užsiėmimas 2 ak. valandos)        </a:t>
            </a:r>
            <a:r>
              <a:rPr lang="lt-LT" sz="2000" b="1" dirty="0">
                <a:latin typeface="Times New Roman" panose="02020603050405020304" pitchFamily="18" charset="0"/>
                <a:cs typeface="Times New Roman" panose="02020603050405020304" pitchFamily="18" charset="0"/>
              </a:rPr>
              <a:t>dalyvių skirtymas pagal vaikų amžių. </a:t>
            </a:r>
          </a:p>
        </p:txBody>
      </p:sp>
      <p:cxnSp>
        <p:nvCxnSpPr>
          <p:cNvPr id="4" name="Straight Connector 3">
            <a:extLst>
              <a:ext uri="{FF2B5EF4-FFF2-40B4-BE49-F238E27FC236}">
                <a16:creationId xmlns:a16="http://schemas.microsoft.com/office/drawing/2014/main" id="{2AD65C15-1E6F-4684-BFEA-69F8AFE49959}"/>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5" name="Oval 4">
            <a:extLst>
              <a:ext uri="{FF2B5EF4-FFF2-40B4-BE49-F238E27FC236}">
                <a16:creationId xmlns:a16="http://schemas.microsoft.com/office/drawing/2014/main" id="{35C13AEE-60DE-4FD7-9FB0-E5641755B9FF}"/>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B70CBD3-8195-4F7E-9940-82AFA8326568}"/>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587BEA5-4459-4C54-BC1E-1453ABC7B7B0}"/>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B64EEEB2-D0D4-4127-8BF5-A3EBB62792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9" name="Picture 8">
            <a:extLst>
              <a:ext uri="{FF2B5EF4-FFF2-40B4-BE49-F238E27FC236}">
                <a16:creationId xmlns:a16="http://schemas.microsoft.com/office/drawing/2014/main" id="{00E4D6B5-F320-427A-B151-129163715D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pic>
        <p:nvPicPr>
          <p:cNvPr id="1026" name="Picture 2" descr="⁉">
            <a:extLst>
              <a:ext uri="{FF2B5EF4-FFF2-40B4-BE49-F238E27FC236}">
                <a16:creationId xmlns:a16="http://schemas.microsoft.com/office/drawing/2014/main" id="{A2F05729-54E6-43D1-B665-0B22BE6ECE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7043" y="4650775"/>
            <a:ext cx="306260" cy="30626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
            <a:extLst>
              <a:ext uri="{FF2B5EF4-FFF2-40B4-BE49-F238E27FC236}">
                <a16:creationId xmlns:a16="http://schemas.microsoft.com/office/drawing/2014/main" id="{657C1DA5-9789-4C0C-9881-5E556FF916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1946" y="5100232"/>
            <a:ext cx="306260" cy="306260"/>
          </a:xfrm>
          <a:prstGeom prst="rect">
            <a:avLst/>
          </a:prstGeom>
          <a:noFill/>
          <a:extLst>
            <a:ext uri="{909E8E84-426E-40DD-AFC4-6F175D3DCCD1}">
              <a14:hiddenFill xmlns:a14="http://schemas.microsoft.com/office/drawing/2010/main">
                <a:solidFill>
                  <a:srgbClr val="FFFFFF"/>
                </a:solidFill>
              </a14:hiddenFill>
            </a:ext>
          </a:extLst>
        </p:spPr>
      </p:pic>
      <p:sp>
        <p:nvSpPr>
          <p:cNvPr id="12" name="Arrow: Right 11">
            <a:extLst>
              <a:ext uri="{FF2B5EF4-FFF2-40B4-BE49-F238E27FC236}">
                <a16:creationId xmlns:a16="http://schemas.microsoft.com/office/drawing/2014/main" id="{A74A7CA4-0A47-4D9B-801A-553224E81422}"/>
              </a:ext>
            </a:extLst>
          </p:cNvPr>
          <p:cNvSpPr/>
          <p:nvPr/>
        </p:nvSpPr>
        <p:spPr>
          <a:xfrm>
            <a:off x="4985718" y="5134684"/>
            <a:ext cx="390617" cy="29632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F653FA87-1BB4-406F-ABA6-AE005DFA8BA6}"/>
              </a:ext>
            </a:extLst>
          </p:cNvPr>
          <p:cNvSpPr/>
          <p:nvPr/>
        </p:nvSpPr>
        <p:spPr>
          <a:xfrm>
            <a:off x="7899904" y="5134684"/>
            <a:ext cx="390617" cy="29632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1E291DE6-7141-45B3-AE43-282EC65EDE94}"/>
              </a:ext>
            </a:extLst>
          </p:cNvPr>
          <p:cNvSpPr/>
          <p:nvPr/>
        </p:nvSpPr>
        <p:spPr>
          <a:xfrm>
            <a:off x="4084185" y="5343904"/>
            <a:ext cx="390617" cy="29632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4939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77566-1A2D-4D1E-B928-30D3866A83D1}"/>
              </a:ext>
            </a:extLst>
          </p:cNvPr>
          <p:cNvSpPr>
            <a:spLocks noGrp="1"/>
          </p:cNvSpPr>
          <p:nvPr>
            <p:ph type="title"/>
          </p:nvPr>
        </p:nvSpPr>
        <p:spPr>
          <a:xfrm>
            <a:off x="838200" y="1"/>
            <a:ext cx="10028068" cy="1082350"/>
          </a:xfrm>
        </p:spPr>
        <p:txBody>
          <a:bodyPr>
            <a:normAutofit/>
          </a:bodyPr>
          <a:lstStyle/>
          <a:p>
            <a:pPr algn="ctr"/>
            <a:r>
              <a:rPr lang="lt-LT" sz="4000" b="1" dirty="0">
                <a:latin typeface="Times New Roman" panose="02020603050405020304" pitchFamily="18" charset="0"/>
                <a:cs typeface="Times New Roman" panose="02020603050405020304" pitchFamily="18" charset="0"/>
              </a:rPr>
              <a:t>Kitos veiklos</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2FBE4C3-7D61-43DA-B6CB-DDDCE8DCC831}"/>
              </a:ext>
            </a:extLst>
          </p:cNvPr>
          <p:cNvSpPr>
            <a:spLocks noGrp="1"/>
          </p:cNvSpPr>
          <p:nvPr>
            <p:ph idx="1"/>
          </p:nvPr>
        </p:nvSpPr>
        <p:spPr>
          <a:xfrm>
            <a:off x="838200" y="867747"/>
            <a:ext cx="10028068" cy="5309216"/>
          </a:xfrm>
        </p:spPr>
        <p:txBody>
          <a:bodyPr>
            <a:normAutofit/>
          </a:bodyPr>
          <a:lstStyle/>
          <a:p>
            <a:pPr marL="0" indent="0" algn="ctr">
              <a:buNone/>
            </a:pPr>
            <a:r>
              <a:rPr lang="lt-LT" sz="2000" b="1" dirty="0">
                <a:latin typeface="Times New Roman" panose="02020603050405020304" pitchFamily="18" charset="0"/>
                <a:cs typeface="Times New Roman" panose="02020603050405020304" pitchFamily="18" charset="0"/>
              </a:rPr>
              <a:t>Dailės terapija</a:t>
            </a:r>
          </a:p>
          <a:p>
            <a:pPr marL="0" indent="0" algn="just">
              <a:buNone/>
            </a:pPr>
            <a:r>
              <a:rPr lang="lt-LT" sz="2000" dirty="0">
                <a:latin typeface="Times New Roman" panose="02020603050405020304" pitchFamily="18" charset="0"/>
                <a:cs typeface="Times New Roman" panose="02020603050405020304" pitchFamily="18" charset="0"/>
              </a:rPr>
              <a:t>Dailės terapijos poveikis nuo smurto nukentėjusiam asmeniui: pagerėja bendra fizinė, psichologinė ir emocinė būklė, išsivaduojama nuo trauminių patirčių netgi nuo psichosomatinių sutrikimų.</a:t>
            </a:r>
          </a:p>
          <a:p>
            <a:pPr marL="0" indent="0" algn="just">
              <a:buNone/>
            </a:pPr>
            <a:r>
              <a:rPr lang="lt-LT" sz="2000" dirty="0">
                <a:latin typeface="Times New Roman" panose="02020603050405020304" pitchFamily="18" charset="0"/>
                <a:cs typeface="Times New Roman" panose="02020603050405020304" pitchFamily="18" charset="0"/>
              </a:rPr>
              <a:t>Užsiėmimai organizuojami kūrybiniu pagrindu siekiant sustiprinti santykius ir pašalinti užgniaužtus negatyvius ir traumuojančius prisiminimus.</a:t>
            </a:r>
          </a:p>
          <a:p>
            <a:pPr marL="0" indent="0" algn="just">
              <a:buNone/>
            </a:pPr>
            <a:r>
              <a:rPr lang="lt-LT" sz="2000" dirty="0">
                <a:latin typeface="Times New Roman" panose="02020603050405020304" pitchFamily="18" charset="0"/>
                <a:cs typeface="Times New Roman" panose="02020603050405020304" pitchFamily="18" charset="0"/>
              </a:rPr>
              <a:t>Taikomas trijų užsiėmimų metodas: </a:t>
            </a:r>
          </a:p>
          <a:p>
            <a:pPr marL="457200" indent="-457200" algn="just">
              <a:buAutoNum type="arabicPeriod"/>
            </a:pPr>
            <a:r>
              <a:rPr lang="lt-LT" sz="2000" dirty="0">
                <a:latin typeface="Times New Roman" panose="02020603050405020304" pitchFamily="18" charset="0"/>
                <a:cs typeface="Times New Roman" panose="02020603050405020304" pitchFamily="18" charset="0"/>
              </a:rPr>
              <a:t>Įsitraukimas, susipažinimas, saugios aplinkos sukūrimas;</a:t>
            </a:r>
          </a:p>
          <a:p>
            <a:pPr marL="457200" indent="-457200" algn="just">
              <a:buAutoNum type="arabicPeriod"/>
            </a:pPr>
            <a:r>
              <a:rPr lang="lt-LT" sz="2000" dirty="0">
                <a:latin typeface="Times New Roman" panose="02020603050405020304" pitchFamily="18" charset="0"/>
                <a:cs typeface="Times New Roman" panose="02020603050405020304" pitchFamily="18" charset="0"/>
              </a:rPr>
              <a:t>Atsivėrimas, emocijų išlaisvinimas, ryšio užmezgimas;</a:t>
            </a:r>
          </a:p>
          <a:p>
            <a:pPr marL="457200" indent="-457200" algn="just">
              <a:buAutoNum type="arabicPeriod"/>
            </a:pPr>
            <a:r>
              <a:rPr lang="lt-LT" sz="2000" dirty="0">
                <a:latin typeface="Times New Roman" panose="02020603050405020304" pitchFamily="18" charset="0"/>
                <a:cs typeface="Times New Roman" panose="02020603050405020304" pitchFamily="18" charset="0"/>
              </a:rPr>
              <a:t>Įsisamoninimas.</a:t>
            </a:r>
          </a:p>
          <a:p>
            <a:pPr marL="0" indent="0" algn="just">
              <a:buNone/>
            </a:pPr>
            <a:r>
              <a:rPr lang="lt-LT" sz="2000" dirty="0">
                <a:latin typeface="Times New Roman" panose="02020603050405020304" pitchFamily="18" charset="0"/>
                <a:cs typeface="Times New Roman" panose="02020603050405020304" pitchFamily="18" charset="0"/>
              </a:rPr>
              <a:t>Dailės terapijos užsiėmimus taikys geštalto psichoterapeutė ir dailės terapeutė turinti daugiau nei 9 m. patirtį.</a:t>
            </a:r>
          </a:p>
          <a:p>
            <a:pPr marL="0" indent="0" algn="just">
              <a:buNone/>
            </a:pPr>
            <a:r>
              <a:rPr lang="lt-LT" sz="2000" dirty="0">
                <a:latin typeface="Times New Roman" panose="02020603050405020304" pitchFamily="18" charset="0"/>
                <a:cs typeface="Times New Roman" panose="02020603050405020304" pitchFamily="18" charset="0"/>
              </a:rPr>
              <a:t>      </a:t>
            </a:r>
            <a:r>
              <a:rPr lang="lt-LT" sz="1800" b="1" dirty="0">
                <a:latin typeface="Times New Roman" panose="02020603050405020304" pitchFamily="18" charset="0"/>
                <a:cs typeface="Times New Roman" panose="02020603050405020304" pitchFamily="18" charset="0"/>
              </a:rPr>
              <a:t>Kur ir kada? – nuo balandžio 1 d. iki rugsėjo 30 d. Vilniaus mieste. Bus sudaromos 7 grupės (vienoje grupėje ne daugiau nei 3 asmenys) bei kiekviena grupė dalyvaus 3 užsiėmimuose.</a:t>
            </a:r>
          </a:p>
          <a:p>
            <a:pPr marL="0" indent="0" algn="just">
              <a:buNone/>
            </a:pPr>
            <a:endParaRPr lang="en-US" sz="2000" dirty="0">
              <a:latin typeface="Times New Roman" panose="02020603050405020304" pitchFamily="18" charset="0"/>
              <a:cs typeface="Times New Roman" panose="02020603050405020304" pitchFamily="18" charset="0"/>
            </a:endParaRPr>
          </a:p>
        </p:txBody>
      </p:sp>
      <p:cxnSp>
        <p:nvCxnSpPr>
          <p:cNvPr id="4" name="Straight Connector 3">
            <a:extLst>
              <a:ext uri="{FF2B5EF4-FFF2-40B4-BE49-F238E27FC236}">
                <a16:creationId xmlns:a16="http://schemas.microsoft.com/office/drawing/2014/main" id="{2AD65C15-1E6F-4684-BFEA-69F8AFE49959}"/>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5" name="Oval 4">
            <a:extLst>
              <a:ext uri="{FF2B5EF4-FFF2-40B4-BE49-F238E27FC236}">
                <a16:creationId xmlns:a16="http://schemas.microsoft.com/office/drawing/2014/main" id="{35C13AEE-60DE-4FD7-9FB0-E5641755B9FF}"/>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B70CBD3-8195-4F7E-9940-82AFA8326568}"/>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587BEA5-4459-4C54-BC1E-1453ABC7B7B0}"/>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3E32654-5C31-4B27-9AA2-C34972E22E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9" name="Picture 8">
            <a:extLst>
              <a:ext uri="{FF2B5EF4-FFF2-40B4-BE49-F238E27FC236}">
                <a16:creationId xmlns:a16="http://schemas.microsoft.com/office/drawing/2014/main" id="{76178228-FD9A-443B-8FC0-708A15E63F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pic>
        <p:nvPicPr>
          <p:cNvPr id="10" name="Picture 2" descr="⁉">
            <a:extLst>
              <a:ext uri="{FF2B5EF4-FFF2-40B4-BE49-F238E27FC236}">
                <a16:creationId xmlns:a16="http://schemas.microsoft.com/office/drawing/2014/main" id="{61BA33BC-8B16-4FEA-B7D0-E8AAA094FB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7455" y="5222238"/>
            <a:ext cx="306260" cy="3062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838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77566-1A2D-4D1E-B928-30D3866A83D1}"/>
              </a:ext>
            </a:extLst>
          </p:cNvPr>
          <p:cNvSpPr>
            <a:spLocks noGrp="1"/>
          </p:cNvSpPr>
          <p:nvPr>
            <p:ph type="title"/>
          </p:nvPr>
        </p:nvSpPr>
        <p:spPr>
          <a:xfrm>
            <a:off x="838200" y="365125"/>
            <a:ext cx="10028068" cy="1325563"/>
          </a:xfrm>
        </p:spPr>
        <p:txBody>
          <a:bodyPr>
            <a:normAutofit/>
          </a:bodyPr>
          <a:lstStyle/>
          <a:p>
            <a:pPr algn="ctr"/>
            <a:r>
              <a:rPr lang="lt-LT" sz="4000" b="1" dirty="0">
                <a:latin typeface="Times New Roman" panose="02020603050405020304" pitchFamily="18" charset="0"/>
                <a:cs typeface="Times New Roman" panose="02020603050405020304" pitchFamily="18" charset="0"/>
              </a:rPr>
              <a:t>Viešinimas</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2FBE4C3-7D61-43DA-B6CB-DDDCE8DCC831}"/>
              </a:ext>
            </a:extLst>
          </p:cNvPr>
          <p:cNvSpPr>
            <a:spLocks noGrp="1"/>
          </p:cNvSpPr>
          <p:nvPr>
            <p:ph idx="1"/>
          </p:nvPr>
        </p:nvSpPr>
        <p:spPr>
          <a:xfrm>
            <a:off x="838200" y="1825625"/>
            <a:ext cx="10028068" cy="4351338"/>
          </a:xfrm>
        </p:spPr>
        <p:txBody>
          <a:bodyPr>
            <a:normAutofit/>
          </a:bodyPr>
          <a:lstStyle/>
          <a:p>
            <a:pPr marL="0" indent="0" algn="ctr">
              <a:buNone/>
            </a:pPr>
            <a:r>
              <a:rPr lang="lt-LT" sz="2000" b="1" dirty="0">
                <a:latin typeface="Times New Roman" panose="02020603050405020304" pitchFamily="18" charset="0"/>
                <a:cs typeface="Times New Roman" panose="02020603050405020304" pitchFamily="18" charset="0"/>
              </a:rPr>
              <a:t>Siekiant pasiekti tikslinę grupę ir atkreipti vaikų ir jų šeimos narių dėmesį </a:t>
            </a:r>
            <a:r>
              <a:rPr lang="lt-LT" sz="2000" b="1">
                <a:latin typeface="Times New Roman" panose="02020603050405020304" pitchFamily="18" charset="0"/>
                <a:cs typeface="Times New Roman" panose="02020603050405020304" pitchFamily="18" charset="0"/>
              </a:rPr>
              <a:t>bus kuriamos informacinės </a:t>
            </a:r>
            <a:r>
              <a:rPr lang="lt-LT" sz="2000" b="1" dirty="0">
                <a:latin typeface="Times New Roman" panose="02020603050405020304" pitchFamily="18" charset="0"/>
                <a:cs typeface="Times New Roman" panose="02020603050405020304" pitchFamily="18" charset="0"/>
              </a:rPr>
              <a:t>žinutės ir animuotos (video) žinutės, kuriose bus pateikta informacija apie pagalbos galimybes patyrus smurtą, smurto formos bei kaip atpažinti smurtą artimoje aplinkoje. </a:t>
            </a:r>
          </a:p>
          <a:p>
            <a:pPr marL="0" indent="0" algn="ctr">
              <a:buNone/>
            </a:pPr>
            <a:endParaRPr lang="lt-LT" sz="2000" b="1" dirty="0">
              <a:latin typeface="Times New Roman" panose="02020603050405020304" pitchFamily="18" charset="0"/>
              <a:cs typeface="Times New Roman" panose="02020603050405020304" pitchFamily="18" charset="0"/>
            </a:endParaRPr>
          </a:p>
          <a:p>
            <a:pPr marL="0" indent="0" algn="ctr">
              <a:buNone/>
            </a:pPr>
            <a:r>
              <a:rPr lang="lt-LT" sz="2000" b="1" dirty="0">
                <a:latin typeface="Times New Roman" panose="02020603050405020304" pitchFamily="18" charset="0"/>
                <a:cs typeface="Times New Roman" panose="02020603050405020304" pitchFamily="18" charset="0"/>
              </a:rPr>
              <a:t>Informacija bus viešinama soc. kanalais, pagalbos viešinant prašysime ir savivaldybėse dirbančių specialistų.</a:t>
            </a:r>
            <a:endParaRPr lang="en-US" sz="2000" b="1" dirty="0">
              <a:latin typeface="Times New Roman" panose="02020603050405020304" pitchFamily="18" charset="0"/>
              <a:cs typeface="Times New Roman" panose="02020603050405020304" pitchFamily="18" charset="0"/>
            </a:endParaRPr>
          </a:p>
        </p:txBody>
      </p:sp>
      <p:cxnSp>
        <p:nvCxnSpPr>
          <p:cNvPr id="4" name="Straight Connector 3">
            <a:extLst>
              <a:ext uri="{FF2B5EF4-FFF2-40B4-BE49-F238E27FC236}">
                <a16:creationId xmlns:a16="http://schemas.microsoft.com/office/drawing/2014/main" id="{2AD65C15-1E6F-4684-BFEA-69F8AFE49959}"/>
              </a:ext>
            </a:extLst>
          </p:cNvPr>
          <p:cNvCxnSpPr/>
          <p:nvPr/>
        </p:nvCxnSpPr>
        <p:spPr>
          <a:xfrm>
            <a:off x="11327907" y="372861"/>
            <a:ext cx="0" cy="3996000"/>
          </a:xfrm>
          <a:prstGeom prst="line">
            <a:avLst/>
          </a:prstGeom>
          <a:ln w="57150"/>
        </p:spPr>
        <p:style>
          <a:lnRef idx="1">
            <a:schemeClr val="accent4"/>
          </a:lnRef>
          <a:fillRef idx="0">
            <a:schemeClr val="accent4"/>
          </a:fillRef>
          <a:effectRef idx="0">
            <a:schemeClr val="accent4"/>
          </a:effectRef>
          <a:fontRef idx="minor">
            <a:schemeClr val="tx1"/>
          </a:fontRef>
        </p:style>
      </p:cxnSp>
      <p:sp>
        <p:nvSpPr>
          <p:cNvPr id="5" name="Oval 4">
            <a:extLst>
              <a:ext uri="{FF2B5EF4-FFF2-40B4-BE49-F238E27FC236}">
                <a16:creationId xmlns:a16="http://schemas.microsoft.com/office/drawing/2014/main" id="{35C13AEE-60DE-4FD7-9FB0-E5641755B9FF}"/>
              </a:ext>
            </a:extLst>
          </p:cNvPr>
          <p:cNvSpPr/>
          <p:nvPr/>
        </p:nvSpPr>
        <p:spPr>
          <a:xfrm>
            <a:off x="11132598" y="4545367"/>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B70CBD3-8195-4F7E-9940-82AFA8326568}"/>
              </a:ext>
            </a:extLst>
          </p:cNvPr>
          <p:cNvSpPr/>
          <p:nvPr/>
        </p:nvSpPr>
        <p:spPr>
          <a:xfrm>
            <a:off x="11132598" y="5134684"/>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587BEA5-4459-4C54-BC1E-1453ABC7B7B0}"/>
              </a:ext>
            </a:extLst>
          </p:cNvPr>
          <p:cNvSpPr/>
          <p:nvPr/>
        </p:nvSpPr>
        <p:spPr>
          <a:xfrm>
            <a:off x="11132598" y="5724001"/>
            <a:ext cx="390617" cy="41725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28A506D-D4A5-483F-972D-1AACF82B91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84" y="5770569"/>
            <a:ext cx="923601" cy="923601"/>
          </a:xfrm>
          <a:prstGeom prst="rect">
            <a:avLst/>
          </a:prstGeom>
        </p:spPr>
      </p:pic>
      <p:pic>
        <p:nvPicPr>
          <p:cNvPr id="9" name="Picture 8">
            <a:extLst>
              <a:ext uri="{FF2B5EF4-FFF2-40B4-BE49-F238E27FC236}">
                <a16:creationId xmlns:a16="http://schemas.microsoft.com/office/drawing/2014/main" id="{7BADC977-EAD4-4275-A444-2E709E2A08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585" y="5822953"/>
            <a:ext cx="1302688" cy="818832"/>
          </a:xfrm>
          <a:prstGeom prst="rect">
            <a:avLst/>
          </a:prstGeom>
        </p:spPr>
      </p:pic>
    </p:spTree>
    <p:extLst>
      <p:ext uri="{BB962C8B-B14F-4D97-AF65-F5344CB8AC3E}">
        <p14:creationId xmlns:p14="http://schemas.microsoft.com/office/powerpoint/2010/main" val="316899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441</TotalTime>
  <Words>771</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Vaikai – raktas į visuomenę be smurto: kompleksinė pagalba nuo smurto nukentėjusiems vaikams, smurto liudytojams ir jų šeimoms</vt:lpstr>
      <vt:lpstr>PowerPoint Presentation</vt:lpstr>
      <vt:lpstr>Tikslinė grupė</vt:lpstr>
      <vt:lpstr>Kas laikoma smurtu prieš vaikus?</vt:lpstr>
      <vt:lpstr>Teikiama pagalba</vt:lpstr>
      <vt:lpstr>PowerPoint Presentation</vt:lpstr>
      <vt:lpstr>Kitos veiklos</vt:lpstr>
      <vt:lpstr>Kitos veiklos</vt:lpstr>
      <vt:lpstr>Viešinimas</vt:lpstr>
      <vt:lpstr>Laikas diskusijai ir Jūsų klausimams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Vaikai – raktas į visuomenę be smurto: kompleksinė pagalba nuo smurto nukentėjusiems vaikams, smurto liudytojams ir jų šeimoms</dc:title>
  <dc:creator>Arune</dc:creator>
  <cp:lastModifiedBy>Arune</cp:lastModifiedBy>
  <cp:revision>5</cp:revision>
  <dcterms:created xsi:type="dcterms:W3CDTF">2022-02-28T08:37:37Z</dcterms:created>
  <dcterms:modified xsi:type="dcterms:W3CDTF">2022-03-02T14:11:34Z</dcterms:modified>
</cp:coreProperties>
</file>